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80" r:id="rId3"/>
    <p:sldId id="283" r:id="rId4"/>
    <p:sldId id="268" r:id="rId5"/>
    <p:sldId id="269" r:id="rId6"/>
    <p:sldId id="270" r:id="rId7"/>
    <p:sldId id="271" r:id="rId8"/>
    <p:sldId id="272" r:id="rId9"/>
    <p:sldId id="273" r:id="rId10"/>
    <p:sldId id="275" r:id="rId11"/>
    <p:sldId id="279" r:id="rId12"/>
    <p:sldId id="278" r:id="rId13"/>
    <p:sldId id="284" r:id="rId14"/>
    <p:sldId id="281" r:id="rId15"/>
    <p:sldId id="282"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autoAdjust="0"/>
    <p:restoredTop sz="93296" autoAdjust="0"/>
  </p:normalViewPr>
  <p:slideViewPr>
    <p:cSldViewPr>
      <p:cViewPr>
        <p:scale>
          <a:sx n="100" d="100"/>
          <a:sy n="100" d="100"/>
        </p:scale>
        <p:origin x="-858" y="30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notesMaster" Target="notesMasters/notesMaster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01EFFDD-3C5F-410C-8C76-B3112024AED5}"/>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C0E3C8E5-43C9-4018-8951-21192126CC09}"/>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B2EFBC14-0B0B-41AB-8AC3-E8168B139189}" type="datetimeFigureOut">
              <a:rPr lang="en-US"/>
              <a:pPr>
                <a:defRPr/>
              </a:pPr>
              <a:t>12/7/2020</a:t>
            </a:fld>
            <a:endParaRPr lang="en-US"/>
          </a:p>
        </p:txBody>
      </p:sp>
      <p:sp>
        <p:nvSpPr>
          <p:cNvPr id="4" name="Slide Image Placeholder 3">
            <a:extLst>
              <a:ext uri="{FF2B5EF4-FFF2-40B4-BE49-F238E27FC236}">
                <a16:creationId xmlns:a16="http://schemas.microsoft.com/office/drawing/2014/main" id="{4B871A12-9585-4869-BFF4-7AD603B92757}"/>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66ED12D9-AAB5-47A4-8F98-A0CD4AAE3695}"/>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83731F5C-D9D6-4DE6-9C25-C8294315683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a:extLst>
              <a:ext uri="{FF2B5EF4-FFF2-40B4-BE49-F238E27FC236}">
                <a16:creationId xmlns:a16="http://schemas.microsoft.com/office/drawing/2014/main" id="{23B8A82C-32A7-42E6-87EC-91344B6DEB96}"/>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00E885C-120A-403F-A061-779EB070DD39}"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2ED711B7-2203-403D-A279-BECD9A42CB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2F954B20-00B7-4780-A760-1100CFA89D6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4580" name="Slide Number Placeholder 3">
            <a:extLst>
              <a:ext uri="{FF2B5EF4-FFF2-40B4-BE49-F238E27FC236}">
                <a16:creationId xmlns:a16="http://schemas.microsoft.com/office/drawing/2014/main" id="{38436F76-5A8F-4FF7-B3FC-6589FD27C63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AAAF06B-459D-4003-88C2-46B0BE2CB9DD}" type="slidenum">
              <a:rPr lang="en-US" altLang="en-US"/>
              <a:pPr eaLnBrk="1" hangingPunct="1"/>
              <a:t>11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29F44FB0-A36E-4BB9-922B-68B6B718B1E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73CDF904-478E-4445-B3A2-3196CCCB550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25604" name="Slide Number Placeholder 3">
            <a:extLst>
              <a:ext uri="{FF2B5EF4-FFF2-40B4-BE49-F238E27FC236}">
                <a16:creationId xmlns:a16="http://schemas.microsoft.com/office/drawing/2014/main" id="{ADB3D995-9A5E-409E-9040-F92E77E8C51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F45F46A-FB99-4963-B2D6-578B22FB8F97}" type="slidenum">
              <a:rPr lang="en-US" altLang="en-US"/>
              <a:pPr eaLnBrk="1" hangingPunct="1"/>
              <a:t>12</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71F34AD7-5260-4433-9E39-3B28DFDC7476}"/>
              </a:ext>
            </a:extLst>
          </p:cNvPr>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5" name="Oval 4">
            <a:extLst>
              <a:ext uri="{FF2B5EF4-FFF2-40B4-BE49-F238E27FC236}">
                <a16:creationId xmlns:a16="http://schemas.microsoft.com/office/drawing/2014/main" id="{827FA0B4-1110-4CEE-82A4-FD84ED3B0295}"/>
              </a:ext>
            </a:extLst>
          </p:cNvPr>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6" name="Date Placeholder 6">
            <a:extLst>
              <a:ext uri="{FF2B5EF4-FFF2-40B4-BE49-F238E27FC236}">
                <a16:creationId xmlns:a16="http://schemas.microsoft.com/office/drawing/2014/main" id="{4F73DDD2-53E1-4E7D-84E5-0489C688F2DB}"/>
              </a:ext>
            </a:extLst>
          </p:cNvPr>
          <p:cNvSpPr>
            <a:spLocks noGrp="1"/>
          </p:cNvSpPr>
          <p:nvPr>
            <p:ph type="dt" sz="half" idx="10"/>
          </p:nvPr>
        </p:nvSpPr>
        <p:spPr/>
        <p:txBody>
          <a:bodyPr/>
          <a:lstStyle>
            <a:lvl1pPr>
              <a:defRPr/>
            </a:lvl1pPr>
            <a:extLst/>
          </a:lstStyle>
          <a:p>
            <a:pPr>
              <a:defRPr/>
            </a:pPr>
            <a:fld id="{0F103467-7D21-4F88-8BBD-DEBF54136D88}" type="datetimeFigureOut">
              <a:rPr lang="en-US"/>
              <a:pPr>
                <a:defRPr/>
              </a:pPr>
              <a:t>12/7/2020</a:t>
            </a:fld>
            <a:endParaRPr lang="en-US"/>
          </a:p>
        </p:txBody>
      </p:sp>
      <p:sp>
        <p:nvSpPr>
          <p:cNvPr id="7" name="Footer Placeholder 19">
            <a:extLst>
              <a:ext uri="{FF2B5EF4-FFF2-40B4-BE49-F238E27FC236}">
                <a16:creationId xmlns:a16="http://schemas.microsoft.com/office/drawing/2014/main" id="{92ED174E-51FE-422B-8946-C3EF09133796}"/>
              </a:ext>
            </a:extLst>
          </p:cNvPr>
          <p:cNvSpPr>
            <a:spLocks noGrp="1"/>
          </p:cNvSpPr>
          <p:nvPr>
            <p:ph type="ftr" sz="quarter" idx="11"/>
          </p:nvPr>
        </p:nvSpPr>
        <p:spPr/>
        <p:txBody>
          <a:bodyPr/>
          <a:lstStyle>
            <a:lvl1pPr>
              <a:defRPr/>
            </a:lvl1pPr>
            <a:extLst/>
          </a:lstStyle>
          <a:p>
            <a:pPr>
              <a:defRPr/>
            </a:pPr>
            <a:endParaRPr lang="en-US"/>
          </a:p>
        </p:txBody>
      </p:sp>
      <p:sp>
        <p:nvSpPr>
          <p:cNvPr id="8" name="Slide Number Placeholder 9">
            <a:extLst>
              <a:ext uri="{FF2B5EF4-FFF2-40B4-BE49-F238E27FC236}">
                <a16:creationId xmlns:a16="http://schemas.microsoft.com/office/drawing/2014/main" id="{EF70A152-2561-4757-877B-9F9D6C030CA4}"/>
              </a:ext>
            </a:extLst>
          </p:cNvPr>
          <p:cNvSpPr>
            <a:spLocks noGrp="1"/>
          </p:cNvSpPr>
          <p:nvPr>
            <p:ph type="sldNum" sz="quarter" idx="12"/>
          </p:nvPr>
        </p:nvSpPr>
        <p:spPr/>
        <p:txBody>
          <a:bodyPr/>
          <a:lstStyle>
            <a:lvl1pPr>
              <a:defRPr/>
            </a:lvl1pPr>
          </a:lstStyle>
          <a:p>
            <a:fld id="{8380BE82-6F89-40E6-B179-C224D0F63454}" type="slidenum">
              <a:rPr lang="en-US" altLang="en-US"/>
              <a:pPr/>
              <a:t>‹#›</a:t>
            </a:fld>
            <a:endParaRPr lang="en-US" altLang="en-US"/>
          </a:p>
        </p:txBody>
      </p:sp>
    </p:spTree>
    <p:extLst>
      <p:ext uri="{BB962C8B-B14F-4D97-AF65-F5344CB8AC3E}">
        <p14:creationId xmlns:p14="http://schemas.microsoft.com/office/powerpoint/2010/main" val="2752853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a:extLst>
              <a:ext uri="{FF2B5EF4-FFF2-40B4-BE49-F238E27FC236}">
                <a16:creationId xmlns:a16="http://schemas.microsoft.com/office/drawing/2014/main" id="{AA1FB5E5-C9A2-4C61-A7E0-F538A92EB885}"/>
              </a:ext>
            </a:extLst>
          </p:cNvPr>
          <p:cNvSpPr>
            <a:spLocks noGrp="1"/>
          </p:cNvSpPr>
          <p:nvPr>
            <p:ph type="dt" sz="half" idx="10"/>
          </p:nvPr>
        </p:nvSpPr>
        <p:spPr/>
        <p:txBody>
          <a:bodyPr/>
          <a:lstStyle>
            <a:lvl1pPr>
              <a:defRPr/>
            </a:lvl1pPr>
          </a:lstStyle>
          <a:p>
            <a:pPr>
              <a:defRPr/>
            </a:pPr>
            <a:fld id="{3BB96AD4-C6CB-4648-B49D-9AB3CC961BBE}" type="datetimeFigureOut">
              <a:rPr lang="en-US"/>
              <a:pPr>
                <a:defRPr/>
              </a:pPr>
              <a:t>12/7/2020</a:t>
            </a:fld>
            <a:endParaRPr lang="en-US"/>
          </a:p>
        </p:txBody>
      </p:sp>
      <p:sp>
        <p:nvSpPr>
          <p:cNvPr id="5" name="Footer Placeholder 9">
            <a:extLst>
              <a:ext uri="{FF2B5EF4-FFF2-40B4-BE49-F238E27FC236}">
                <a16:creationId xmlns:a16="http://schemas.microsoft.com/office/drawing/2014/main" id="{6EC396C7-8252-4A2C-A34D-7D74E036658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1">
            <a:extLst>
              <a:ext uri="{FF2B5EF4-FFF2-40B4-BE49-F238E27FC236}">
                <a16:creationId xmlns:a16="http://schemas.microsoft.com/office/drawing/2014/main" id="{7EB3AC90-964F-4BDA-8AD2-DA426EDC097D}"/>
              </a:ext>
            </a:extLst>
          </p:cNvPr>
          <p:cNvSpPr>
            <a:spLocks noGrp="1"/>
          </p:cNvSpPr>
          <p:nvPr>
            <p:ph type="sldNum" sz="quarter" idx="12"/>
          </p:nvPr>
        </p:nvSpPr>
        <p:spPr/>
        <p:txBody>
          <a:bodyPr/>
          <a:lstStyle>
            <a:lvl1pPr>
              <a:defRPr/>
            </a:lvl1pPr>
          </a:lstStyle>
          <a:p>
            <a:fld id="{6A23A806-6080-4388-8B27-5A4185C5E2E7}" type="slidenum">
              <a:rPr lang="en-US" altLang="en-US"/>
              <a:pPr/>
              <a:t>‹#›</a:t>
            </a:fld>
            <a:endParaRPr lang="en-US" altLang="en-US"/>
          </a:p>
        </p:txBody>
      </p:sp>
    </p:spTree>
    <p:extLst>
      <p:ext uri="{BB962C8B-B14F-4D97-AF65-F5344CB8AC3E}">
        <p14:creationId xmlns:p14="http://schemas.microsoft.com/office/powerpoint/2010/main" val="896410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a:extLst>
              <a:ext uri="{FF2B5EF4-FFF2-40B4-BE49-F238E27FC236}">
                <a16:creationId xmlns:a16="http://schemas.microsoft.com/office/drawing/2014/main" id="{8A8485F4-A79E-4BDB-8BE9-D4C75EE7AF96}"/>
              </a:ext>
            </a:extLst>
          </p:cNvPr>
          <p:cNvSpPr>
            <a:spLocks noGrp="1"/>
          </p:cNvSpPr>
          <p:nvPr>
            <p:ph type="dt" sz="half" idx="10"/>
          </p:nvPr>
        </p:nvSpPr>
        <p:spPr/>
        <p:txBody>
          <a:bodyPr/>
          <a:lstStyle>
            <a:lvl1pPr>
              <a:defRPr/>
            </a:lvl1pPr>
          </a:lstStyle>
          <a:p>
            <a:pPr>
              <a:defRPr/>
            </a:pPr>
            <a:fld id="{F307EEB0-158C-44FC-91FB-EB6CD46ED3AD}" type="datetimeFigureOut">
              <a:rPr lang="en-US"/>
              <a:pPr>
                <a:defRPr/>
              </a:pPr>
              <a:t>12/7/2020</a:t>
            </a:fld>
            <a:endParaRPr lang="en-US"/>
          </a:p>
        </p:txBody>
      </p:sp>
      <p:sp>
        <p:nvSpPr>
          <p:cNvPr id="5" name="Footer Placeholder 9">
            <a:extLst>
              <a:ext uri="{FF2B5EF4-FFF2-40B4-BE49-F238E27FC236}">
                <a16:creationId xmlns:a16="http://schemas.microsoft.com/office/drawing/2014/main" id="{37574619-4919-4C5A-BC08-CFDE339FB01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1">
            <a:extLst>
              <a:ext uri="{FF2B5EF4-FFF2-40B4-BE49-F238E27FC236}">
                <a16:creationId xmlns:a16="http://schemas.microsoft.com/office/drawing/2014/main" id="{A4C8F447-AE27-4038-97FA-C4872273DB16}"/>
              </a:ext>
            </a:extLst>
          </p:cNvPr>
          <p:cNvSpPr>
            <a:spLocks noGrp="1"/>
          </p:cNvSpPr>
          <p:nvPr>
            <p:ph type="sldNum" sz="quarter" idx="12"/>
          </p:nvPr>
        </p:nvSpPr>
        <p:spPr/>
        <p:txBody>
          <a:bodyPr/>
          <a:lstStyle>
            <a:lvl1pPr>
              <a:defRPr/>
            </a:lvl1pPr>
          </a:lstStyle>
          <a:p>
            <a:fld id="{FC1C0054-EC53-4373-8A94-DC1C47E4B7E7}" type="slidenum">
              <a:rPr lang="en-US" altLang="en-US"/>
              <a:pPr/>
              <a:t>‹#›</a:t>
            </a:fld>
            <a:endParaRPr lang="en-US" altLang="en-US"/>
          </a:p>
        </p:txBody>
      </p:sp>
    </p:spTree>
    <p:extLst>
      <p:ext uri="{BB962C8B-B14F-4D97-AF65-F5344CB8AC3E}">
        <p14:creationId xmlns:p14="http://schemas.microsoft.com/office/powerpoint/2010/main" val="1441250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a:extLst>
              <a:ext uri="{FF2B5EF4-FFF2-40B4-BE49-F238E27FC236}">
                <a16:creationId xmlns:a16="http://schemas.microsoft.com/office/drawing/2014/main" id="{713D6AAA-CC3C-4C2D-A814-342176E879BF}"/>
              </a:ext>
            </a:extLst>
          </p:cNvPr>
          <p:cNvSpPr>
            <a:spLocks noGrp="1"/>
          </p:cNvSpPr>
          <p:nvPr>
            <p:ph type="dt" sz="half" idx="10"/>
          </p:nvPr>
        </p:nvSpPr>
        <p:spPr/>
        <p:txBody>
          <a:bodyPr/>
          <a:lstStyle>
            <a:lvl1pPr>
              <a:defRPr/>
            </a:lvl1pPr>
          </a:lstStyle>
          <a:p>
            <a:pPr>
              <a:defRPr/>
            </a:pPr>
            <a:fld id="{28490094-C49F-459A-B6EC-8029802441E1}" type="datetimeFigureOut">
              <a:rPr lang="en-US"/>
              <a:pPr>
                <a:defRPr/>
              </a:pPr>
              <a:t>12/7/2020</a:t>
            </a:fld>
            <a:endParaRPr lang="en-US"/>
          </a:p>
        </p:txBody>
      </p:sp>
      <p:sp>
        <p:nvSpPr>
          <p:cNvPr id="5" name="Footer Placeholder 9">
            <a:extLst>
              <a:ext uri="{FF2B5EF4-FFF2-40B4-BE49-F238E27FC236}">
                <a16:creationId xmlns:a16="http://schemas.microsoft.com/office/drawing/2014/main" id="{E6A4E91F-8DC0-49D5-A538-EC5AA6A6827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1">
            <a:extLst>
              <a:ext uri="{FF2B5EF4-FFF2-40B4-BE49-F238E27FC236}">
                <a16:creationId xmlns:a16="http://schemas.microsoft.com/office/drawing/2014/main" id="{F084200B-3C70-4475-BED5-DE67ECCAB993}"/>
              </a:ext>
            </a:extLst>
          </p:cNvPr>
          <p:cNvSpPr>
            <a:spLocks noGrp="1"/>
          </p:cNvSpPr>
          <p:nvPr>
            <p:ph type="sldNum" sz="quarter" idx="12"/>
          </p:nvPr>
        </p:nvSpPr>
        <p:spPr/>
        <p:txBody>
          <a:bodyPr/>
          <a:lstStyle>
            <a:lvl1pPr>
              <a:defRPr/>
            </a:lvl1pPr>
          </a:lstStyle>
          <a:p>
            <a:fld id="{9E87AD1D-8AC3-4396-976D-6BF0005FCD8C}" type="slidenum">
              <a:rPr lang="en-US" altLang="en-US"/>
              <a:pPr/>
              <a:t>‹#›</a:t>
            </a:fld>
            <a:endParaRPr lang="en-US" altLang="en-US"/>
          </a:p>
        </p:txBody>
      </p:sp>
    </p:spTree>
    <p:extLst>
      <p:ext uri="{BB962C8B-B14F-4D97-AF65-F5344CB8AC3E}">
        <p14:creationId xmlns:p14="http://schemas.microsoft.com/office/powerpoint/2010/main" val="3830233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3A98628-42B7-47FE-A528-63A5CD55015B}"/>
              </a:ext>
            </a:extLst>
          </p:cNvPr>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a:extLst>
              <a:ext uri="{FF2B5EF4-FFF2-40B4-BE49-F238E27FC236}">
                <a16:creationId xmlns:a16="http://schemas.microsoft.com/office/drawing/2014/main" id="{5AA59E74-C040-4084-85FC-1ADF38988626}"/>
              </a:ext>
            </a:extLst>
          </p:cNvPr>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Oval 5">
            <a:extLst>
              <a:ext uri="{FF2B5EF4-FFF2-40B4-BE49-F238E27FC236}">
                <a16:creationId xmlns:a16="http://schemas.microsoft.com/office/drawing/2014/main" id="{0CCFED63-68AA-418E-BBFB-87D7F2FEF650}"/>
              </a:ext>
            </a:extLst>
          </p:cNvPr>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7" name="Oval 6">
            <a:extLst>
              <a:ext uri="{FF2B5EF4-FFF2-40B4-BE49-F238E27FC236}">
                <a16:creationId xmlns:a16="http://schemas.microsoft.com/office/drawing/2014/main" id="{A2C7D26F-2662-455C-9413-F48761E5454A}"/>
              </a:ext>
            </a:extLst>
          </p:cNvPr>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8" name="Date Placeholder 3">
            <a:extLst>
              <a:ext uri="{FF2B5EF4-FFF2-40B4-BE49-F238E27FC236}">
                <a16:creationId xmlns:a16="http://schemas.microsoft.com/office/drawing/2014/main" id="{02182A65-85BB-4858-95F2-AC8E674C2E61}"/>
              </a:ext>
            </a:extLst>
          </p:cNvPr>
          <p:cNvSpPr>
            <a:spLocks noGrp="1"/>
          </p:cNvSpPr>
          <p:nvPr>
            <p:ph type="dt" sz="half" idx="10"/>
          </p:nvPr>
        </p:nvSpPr>
        <p:spPr/>
        <p:txBody>
          <a:bodyPr/>
          <a:lstStyle>
            <a:lvl1pPr>
              <a:defRPr/>
            </a:lvl1pPr>
            <a:extLst/>
          </a:lstStyle>
          <a:p>
            <a:pPr>
              <a:defRPr/>
            </a:pPr>
            <a:fld id="{BEB5AB83-BC93-467A-9D21-949F6131282F}" type="datetimeFigureOut">
              <a:rPr lang="en-US"/>
              <a:pPr>
                <a:defRPr/>
              </a:pPr>
              <a:t>12/7/2020</a:t>
            </a:fld>
            <a:endParaRPr lang="en-US"/>
          </a:p>
        </p:txBody>
      </p:sp>
      <p:sp>
        <p:nvSpPr>
          <p:cNvPr id="9" name="Footer Placeholder 4">
            <a:extLst>
              <a:ext uri="{FF2B5EF4-FFF2-40B4-BE49-F238E27FC236}">
                <a16:creationId xmlns:a16="http://schemas.microsoft.com/office/drawing/2014/main" id="{10895835-41DA-4782-BF35-A4084580F1D3}"/>
              </a:ext>
            </a:extLst>
          </p:cNvPr>
          <p:cNvSpPr>
            <a:spLocks noGrp="1"/>
          </p:cNvSpPr>
          <p:nvPr>
            <p:ph type="ftr" sz="quarter" idx="11"/>
          </p:nvPr>
        </p:nvSpPr>
        <p:spPr/>
        <p:txBody>
          <a:bodyPr/>
          <a:lstStyle>
            <a:lvl1pPr>
              <a:defRPr/>
            </a:lvl1pPr>
            <a:extLst/>
          </a:lstStyle>
          <a:p>
            <a:pPr>
              <a:defRPr/>
            </a:pPr>
            <a:endParaRPr lang="en-US"/>
          </a:p>
        </p:txBody>
      </p:sp>
      <p:sp>
        <p:nvSpPr>
          <p:cNvPr id="10" name="Slide Number Placeholder 5">
            <a:extLst>
              <a:ext uri="{FF2B5EF4-FFF2-40B4-BE49-F238E27FC236}">
                <a16:creationId xmlns:a16="http://schemas.microsoft.com/office/drawing/2014/main" id="{BEF95509-608D-49B4-BF8C-5D6A45DE59B3}"/>
              </a:ext>
            </a:extLst>
          </p:cNvPr>
          <p:cNvSpPr>
            <a:spLocks noGrp="1"/>
          </p:cNvSpPr>
          <p:nvPr>
            <p:ph type="sldNum" sz="quarter" idx="12"/>
          </p:nvPr>
        </p:nvSpPr>
        <p:spPr/>
        <p:txBody>
          <a:bodyPr/>
          <a:lstStyle>
            <a:lvl1pPr>
              <a:defRPr/>
            </a:lvl1pPr>
          </a:lstStyle>
          <a:p>
            <a:fld id="{6CAC4155-4DD0-4BF6-B42F-742BF4CF4AD7}" type="slidenum">
              <a:rPr lang="en-US" altLang="en-US"/>
              <a:pPr/>
              <a:t>‹#›</a:t>
            </a:fld>
            <a:endParaRPr lang="en-US" altLang="en-US"/>
          </a:p>
        </p:txBody>
      </p:sp>
    </p:spTree>
    <p:extLst>
      <p:ext uri="{BB962C8B-B14F-4D97-AF65-F5344CB8AC3E}">
        <p14:creationId xmlns:p14="http://schemas.microsoft.com/office/powerpoint/2010/main" val="3608631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3">
            <a:extLst>
              <a:ext uri="{FF2B5EF4-FFF2-40B4-BE49-F238E27FC236}">
                <a16:creationId xmlns:a16="http://schemas.microsoft.com/office/drawing/2014/main" id="{81AF750F-00E2-4CB0-9F05-EDDC2B569C04}"/>
              </a:ext>
            </a:extLst>
          </p:cNvPr>
          <p:cNvSpPr>
            <a:spLocks noGrp="1"/>
          </p:cNvSpPr>
          <p:nvPr>
            <p:ph type="dt" sz="half" idx="10"/>
          </p:nvPr>
        </p:nvSpPr>
        <p:spPr/>
        <p:txBody>
          <a:bodyPr/>
          <a:lstStyle>
            <a:lvl1pPr>
              <a:defRPr/>
            </a:lvl1pPr>
          </a:lstStyle>
          <a:p>
            <a:pPr>
              <a:defRPr/>
            </a:pPr>
            <a:fld id="{2D8BAA0B-34C1-4A29-8D58-5BEDC6EC7083}" type="datetimeFigureOut">
              <a:rPr lang="en-US"/>
              <a:pPr>
                <a:defRPr/>
              </a:pPr>
              <a:t>12/7/2020</a:t>
            </a:fld>
            <a:endParaRPr lang="en-US"/>
          </a:p>
        </p:txBody>
      </p:sp>
      <p:sp>
        <p:nvSpPr>
          <p:cNvPr id="6" name="Footer Placeholder 9">
            <a:extLst>
              <a:ext uri="{FF2B5EF4-FFF2-40B4-BE49-F238E27FC236}">
                <a16:creationId xmlns:a16="http://schemas.microsoft.com/office/drawing/2014/main" id="{170D162A-39DF-4093-823E-F0794FAB3B7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1">
            <a:extLst>
              <a:ext uri="{FF2B5EF4-FFF2-40B4-BE49-F238E27FC236}">
                <a16:creationId xmlns:a16="http://schemas.microsoft.com/office/drawing/2014/main" id="{158FFFAA-F407-44C5-86E5-95907A530F58}"/>
              </a:ext>
            </a:extLst>
          </p:cNvPr>
          <p:cNvSpPr>
            <a:spLocks noGrp="1"/>
          </p:cNvSpPr>
          <p:nvPr>
            <p:ph type="sldNum" sz="quarter" idx="12"/>
          </p:nvPr>
        </p:nvSpPr>
        <p:spPr/>
        <p:txBody>
          <a:bodyPr/>
          <a:lstStyle>
            <a:lvl1pPr>
              <a:defRPr/>
            </a:lvl1pPr>
          </a:lstStyle>
          <a:p>
            <a:fld id="{64BC8A3C-B141-4E19-BB63-11BE3536BF89}" type="slidenum">
              <a:rPr lang="en-US" altLang="en-US"/>
              <a:pPr/>
              <a:t>‹#›</a:t>
            </a:fld>
            <a:endParaRPr lang="en-US" altLang="en-US"/>
          </a:p>
        </p:txBody>
      </p:sp>
    </p:spTree>
    <p:extLst>
      <p:ext uri="{BB962C8B-B14F-4D97-AF65-F5344CB8AC3E}">
        <p14:creationId xmlns:p14="http://schemas.microsoft.com/office/powerpoint/2010/main" val="1129029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733F66F-3321-4E23-BA76-52632F1F6257}"/>
              </a:ext>
            </a:extLst>
          </p:cNvPr>
          <p:cNvSpPr>
            <a:spLocks noGrp="1"/>
          </p:cNvSpPr>
          <p:nvPr>
            <p:ph type="dt" sz="half" idx="10"/>
          </p:nvPr>
        </p:nvSpPr>
        <p:spPr/>
        <p:txBody>
          <a:bodyPr/>
          <a:lstStyle>
            <a:lvl1pPr>
              <a:defRPr/>
            </a:lvl1pPr>
            <a:extLst/>
          </a:lstStyle>
          <a:p>
            <a:pPr>
              <a:defRPr/>
            </a:pPr>
            <a:fld id="{A4B5B8AE-171F-4CCB-B456-B49343D7CB4A}" type="datetimeFigureOut">
              <a:rPr lang="en-US"/>
              <a:pPr>
                <a:defRPr/>
              </a:pPr>
              <a:t>12/7/2020</a:t>
            </a:fld>
            <a:endParaRPr lang="en-US"/>
          </a:p>
        </p:txBody>
      </p:sp>
      <p:sp>
        <p:nvSpPr>
          <p:cNvPr id="8" name="Footer Placeholder 7">
            <a:extLst>
              <a:ext uri="{FF2B5EF4-FFF2-40B4-BE49-F238E27FC236}">
                <a16:creationId xmlns:a16="http://schemas.microsoft.com/office/drawing/2014/main" id="{C2E3DE76-E279-4377-8918-9FE9A9D04B2F}"/>
              </a:ext>
            </a:extLst>
          </p:cNvPr>
          <p:cNvSpPr>
            <a:spLocks noGrp="1"/>
          </p:cNvSpPr>
          <p:nvPr>
            <p:ph type="ftr" sz="quarter" idx="11"/>
          </p:nvPr>
        </p:nvSpPr>
        <p:spPr/>
        <p:txBody>
          <a:bodyPr/>
          <a:lstStyle>
            <a:lvl1pPr>
              <a:defRPr/>
            </a:lvl1pPr>
            <a:extLst/>
          </a:lstStyle>
          <a:p>
            <a:pPr>
              <a:defRPr/>
            </a:pPr>
            <a:endParaRPr lang="en-US"/>
          </a:p>
        </p:txBody>
      </p:sp>
      <p:sp>
        <p:nvSpPr>
          <p:cNvPr id="9" name="Slide Number Placeholder 8">
            <a:extLst>
              <a:ext uri="{FF2B5EF4-FFF2-40B4-BE49-F238E27FC236}">
                <a16:creationId xmlns:a16="http://schemas.microsoft.com/office/drawing/2014/main" id="{56B56CF2-45D0-4E44-9C22-9C785C56C880}"/>
              </a:ext>
            </a:extLst>
          </p:cNvPr>
          <p:cNvSpPr>
            <a:spLocks noGrp="1"/>
          </p:cNvSpPr>
          <p:nvPr>
            <p:ph type="sldNum" sz="quarter" idx="12"/>
          </p:nvPr>
        </p:nvSpPr>
        <p:spPr/>
        <p:txBody>
          <a:bodyPr/>
          <a:lstStyle>
            <a:lvl1pPr>
              <a:defRPr/>
            </a:lvl1pPr>
          </a:lstStyle>
          <a:p>
            <a:fld id="{0340AF43-95AB-4715-800C-CDF6BD29D65E}" type="slidenum">
              <a:rPr lang="en-US" altLang="en-US"/>
              <a:pPr/>
              <a:t>‹#›</a:t>
            </a:fld>
            <a:endParaRPr lang="en-US" altLang="en-US"/>
          </a:p>
        </p:txBody>
      </p:sp>
    </p:spTree>
    <p:extLst>
      <p:ext uri="{BB962C8B-B14F-4D97-AF65-F5344CB8AC3E}">
        <p14:creationId xmlns:p14="http://schemas.microsoft.com/office/powerpoint/2010/main" val="2792083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a:t>Click to edit Master title style</a:t>
            </a:r>
          </a:p>
        </p:txBody>
      </p:sp>
      <p:sp>
        <p:nvSpPr>
          <p:cNvPr id="3" name="Date Placeholder 23">
            <a:extLst>
              <a:ext uri="{FF2B5EF4-FFF2-40B4-BE49-F238E27FC236}">
                <a16:creationId xmlns:a16="http://schemas.microsoft.com/office/drawing/2014/main" id="{708098CA-608A-4851-A015-D2BA910DD365}"/>
              </a:ext>
            </a:extLst>
          </p:cNvPr>
          <p:cNvSpPr>
            <a:spLocks noGrp="1"/>
          </p:cNvSpPr>
          <p:nvPr>
            <p:ph type="dt" sz="half" idx="10"/>
          </p:nvPr>
        </p:nvSpPr>
        <p:spPr/>
        <p:txBody>
          <a:bodyPr/>
          <a:lstStyle>
            <a:lvl1pPr>
              <a:defRPr/>
            </a:lvl1pPr>
          </a:lstStyle>
          <a:p>
            <a:pPr>
              <a:defRPr/>
            </a:pPr>
            <a:fld id="{1EDA3113-F6C3-4EEC-A3A2-67611E866A61}" type="datetimeFigureOut">
              <a:rPr lang="en-US"/>
              <a:pPr>
                <a:defRPr/>
              </a:pPr>
              <a:t>12/7/2020</a:t>
            </a:fld>
            <a:endParaRPr lang="en-US"/>
          </a:p>
        </p:txBody>
      </p:sp>
      <p:sp>
        <p:nvSpPr>
          <p:cNvPr id="4" name="Footer Placeholder 9">
            <a:extLst>
              <a:ext uri="{FF2B5EF4-FFF2-40B4-BE49-F238E27FC236}">
                <a16:creationId xmlns:a16="http://schemas.microsoft.com/office/drawing/2014/main" id="{7916B4B6-9EA5-4152-9DB0-B9AECE06455B}"/>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21">
            <a:extLst>
              <a:ext uri="{FF2B5EF4-FFF2-40B4-BE49-F238E27FC236}">
                <a16:creationId xmlns:a16="http://schemas.microsoft.com/office/drawing/2014/main" id="{B87292C4-0B23-420E-A655-6DBC039183AB}"/>
              </a:ext>
            </a:extLst>
          </p:cNvPr>
          <p:cNvSpPr>
            <a:spLocks noGrp="1"/>
          </p:cNvSpPr>
          <p:nvPr>
            <p:ph type="sldNum" sz="quarter" idx="12"/>
          </p:nvPr>
        </p:nvSpPr>
        <p:spPr/>
        <p:txBody>
          <a:bodyPr/>
          <a:lstStyle>
            <a:lvl1pPr>
              <a:defRPr/>
            </a:lvl1pPr>
          </a:lstStyle>
          <a:p>
            <a:fld id="{AE0AA024-996C-459A-B69D-CA573242519E}" type="slidenum">
              <a:rPr lang="en-US" altLang="en-US"/>
              <a:pPr/>
              <a:t>‹#›</a:t>
            </a:fld>
            <a:endParaRPr lang="en-US" altLang="en-US"/>
          </a:p>
        </p:txBody>
      </p:sp>
    </p:spTree>
    <p:extLst>
      <p:ext uri="{BB962C8B-B14F-4D97-AF65-F5344CB8AC3E}">
        <p14:creationId xmlns:p14="http://schemas.microsoft.com/office/powerpoint/2010/main" val="130066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467C32-C316-4A1D-B846-0C789F270D5D}"/>
              </a:ext>
            </a:extLst>
          </p:cNvPr>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Rectangle 2">
            <a:extLst>
              <a:ext uri="{FF2B5EF4-FFF2-40B4-BE49-F238E27FC236}">
                <a16:creationId xmlns:a16="http://schemas.microsoft.com/office/drawing/2014/main" id="{CA46EAED-FCC5-4817-9BED-72C48DEDD267}"/>
              </a:ext>
            </a:extLst>
          </p:cNvPr>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a:extLst>
              <a:ext uri="{FF2B5EF4-FFF2-40B4-BE49-F238E27FC236}">
                <a16:creationId xmlns:a16="http://schemas.microsoft.com/office/drawing/2014/main" id="{3570BA50-1EDB-42C5-A06D-478096265E68}"/>
              </a:ext>
            </a:extLst>
          </p:cNvPr>
          <p:cNvSpPr>
            <a:spLocks noGrp="1"/>
          </p:cNvSpPr>
          <p:nvPr>
            <p:ph type="dt" sz="half" idx="10"/>
          </p:nvPr>
        </p:nvSpPr>
        <p:spPr/>
        <p:txBody>
          <a:bodyPr/>
          <a:lstStyle>
            <a:lvl1pPr>
              <a:defRPr/>
            </a:lvl1pPr>
            <a:extLst/>
          </a:lstStyle>
          <a:p>
            <a:pPr>
              <a:defRPr/>
            </a:pPr>
            <a:fld id="{9B8DD312-38CC-4674-9370-FFEA5C3F8769}" type="datetimeFigureOut">
              <a:rPr lang="en-US"/>
              <a:pPr>
                <a:defRPr/>
              </a:pPr>
              <a:t>12/7/2020</a:t>
            </a:fld>
            <a:endParaRPr lang="en-US"/>
          </a:p>
        </p:txBody>
      </p:sp>
      <p:sp>
        <p:nvSpPr>
          <p:cNvPr id="5" name="Footer Placeholder 2">
            <a:extLst>
              <a:ext uri="{FF2B5EF4-FFF2-40B4-BE49-F238E27FC236}">
                <a16:creationId xmlns:a16="http://schemas.microsoft.com/office/drawing/2014/main" id="{80390EDA-4312-43B2-A944-ED6B566183B4}"/>
              </a:ext>
            </a:extLst>
          </p:cNvPr>
          <p:cNvSpPr>
            <a:spLocks noGrp="1"/>
          </p:cNvSpPr>
          <p:nvPr>
            <p:ph type="ftr" sz="quarter" idx="11"/>
          </p:nvPr>
        </p:nvSpPr>
        <p:spPr/>
        <p:txBody>
          <a:bodyPr/>
          <a:lstStyle>
            <a:lvl1pPr>
              <a:defRPr/>
            </a:lvl1pPr>
            <a:extLst/>
          </a:lstStyle>
          <a:p>
            <a:pPr>
              <a:defRPr/>
            </a:pPr>
            <a:endParaRPr lang="en-US"/>
          </a:p>
        </p:txBody>
      </p:sp>
      <p:sp>
        <p:nvSpPr>
          <p:cNvPr id="6" name="Slide Number Placeholder 3">
            <a:extLst>
              <a:ext uri="{FF2B5EF4-FFF2-40B4-BE49-F238E27FC236}">
                <a16:creationId xmlns:a16="http://schemas.microsoft.com/office/drawing/2014/main" id="{495C2304-9AC6-4C67-B111-FF260D64745A}"/>
              </a:ext>
            </a:extLst>
          </p:cNvPr>
          <p:cNvSpPr>
            <a:spLocks noGrp="1"/>
          </p:cNvSpPr>
          <p:nvPr>
            <p:ph type="sldNum" sz="quarter" idx="12"/>
          </p:nvPr>
        </p:nvSpPr>
        <p:spPr/>
        <p:txBody>
          <a:bodyPr/>
          <a:lstStyle>
            <a:lvl1pPr>
              <a:defRPr/>
            </a:lvl1pPr>
          </a:lstStyle>
          <a:p>
            <a:fld id="{D2F7369E-77D9-46CA-8B68-97311F4E761C}" type="slidenum">
              <a:rPr lang="en-US" altLang="en-US"/>
              <a:pPr/>
              <a:t>‹#›</a:t>
            </a:fld>
            <a:endParaRPr lang="en-US" altLang="en-US"/>
          </a:p>
        </p:txBody>
      </p:sp>
    </p:spTree>
    <p:extLst>
      <p:ext uri="{BB962C8B-B14F-4D97-AF65-F5344CB8AC3E}">
        <p14:creationId xmlns:p14="http://schemas.microsoft.com/office/powerpoint/2010/main" val="3574056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5F81207-5FF7-4661-B309-3FF0AED9D3A9}"/>
              </a:ext>
            </a:extLst>
          </p:cNvPr>
          <p:cNvSpPr>
            <a:spLocks noGrp="1"/>
          </p:cNvSpPr>
          <p:nvPr>
            <p:ph type="dt" sz="half" idx="10"/>
          </p:nvPr>
        </p:nvSpPr>
        <p:spPr/>
        <p:txBody>
          <a:bodyPr/>
          <a:lstStyle>
            <a:lvl1pPr>
              <a:defRPr/>
            </a:lvl1pPr>
            <a:extLst/>
          </a:lstStyle>
          <a:p>
            <a:pPr>
              <a:defRPr/>
            </a:pPr>
            <a:fld id="{217F5252-E157-46F8-999F-E706E3E8785F}" type="datetimeFigureOut">
              <a:rPr lang="en-US"/>
              <a:pPr>
                <a:defRPr/>
              </a:pPr>
              <a:t>12/7/2020</a:t>
            </a:fld>
            <a:endParaRPr lang="en-US"/>
          </a:p>
        </p:txBody>
      </p:sp>
      <p:sp>
        <p:nvSpPr>
          <p:cNvPr id="6" name="Footer Placeholder 5">
            <a:extLst>
              <a:ext uri="{FF2B5EF4-FFF2-40B4-BE49-F238E27FC236}">
                <a16:creationId xmlns:a16="http://schemas.microsoft.com/office/drawing/2014/main" id="{EC887D2F-4563-4708-A5AC-DCB3CE04B050}"/>
              </a:ext>
            </a:extLst>
          </p:cNvPr>
          <p:cNvSpPr>
            <a:spLocks noGrp="1"/>
          </p:cNvSpPr>
          <p:nvPr>
            <p:ph type="ftr" sz="quarter" idx="11"/>
          </p:nvPr>
        </p:nvSpPr>
        <p:spPr/>
        <p:txBody>
          <a:bodyPr/>
          <a:lstStyle>
            <a:lvl1pPr>
              <a:defRPr/>
            </a:lvl1pPr>
            <a:extLst/>
          </a:lstStyle>
          <a:p>
            <a:pPr>
              <a:defRPr/>
            </a:pPr>
            <a:endParaRPr lang="en-US"/>
          </a:p>
        </p:txBody>
      </p:sp>
      <p:sp>
        <p:nvSpPr>
          <p:cNvPr id="7" name="Slide Number Placeholder 6">
            <a:extLst>
              <a:ext uri="{FF2B5EF4-FFF2-40B4-BE49-F238E27FC236}">
                <a16:creationId xmlns:a16="http://schemas.microsoft.com/office/drawing/2014/main" id="{F088D571-441F-4F49-BE2F-DBC95BBACF66}"/>
              </a:ext>
            </a:extLst>
          </p:cNvPr>
          <p:cNvSpPr>
            <a:spLocks noGrp="1"/>
          </p:cNvSpPr>
          <p:nvPr>
            <p:ph type="sldNum" sz="quarter" idx="12"/>
          </p:nvPr>
        </p:nvSpPr>
        <p:spPr/>
        <p:txBody>
          <a:bodyPr/>
          <a:lstStyle>
            <a:lvl1pPr>
              <a:defRPr/>
            </a:lvl1pPr>
          </a:lstStyle>
          <a:p>
            <a:fld id="{18F46B45-1292-4E79-A592-6994268D6352}" type="slidenum">
              <a:rPr lang="en-US" altLang="en-US"/>
              <a:pPr/>
              <a:t>‹#›</a:t>
            </a:fld>
            <a:endParaRPr lang="en-US" altLang="en-US"/>
          </a:p>
        </p:txBody>
      </p:sp>
    </p:spTree>
    <p:extLst>
      <p:ext uri="{BB962C8B-B14F-4D97-AF65-F5344CB8AC3E}">
        <p14:creationId xmlns:p14="http://schemas.microsoft.com/office/powerpoint/2010/main" val="338833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1CD5449-684F-4723-991D-1EA0816D3D9A}"/>
              </a:ext>
            </a:extLst>
          </p:cNvPr>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cs typeface="+mn-cs"/>
            </a:endParaRPr>
          </a:p>
        </p:txBody>
      </p:sp>
      <p:sp>
        <p:nvSpPr>
          <p:cNvPr id="6" name="Flowchart: Process 5">
            <a:extLst>
              <a:ext uri="{FF2B5EF4-FFF2-40B4-BE49-F238E27FC236}">
                <a16:creationId xmlns:a16="http://schemas.microsoft.com/office/drawing/2014/main" id="{4EDE0643-EE9E-4246-86FE-BB525478225B}"/>
              </a:ext>
            </a:extLst>
          </p:cNvPr>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lowchart: Process 6">
            <a:extLst>
              <a:ext uri="{FF2B5EF4-FFF2-40B4-BE49-F238E27FC236}">
                <a16:creationId xmlns:a16="http://schemas.microsoft.com/office/drawing/2014/main" id="{6F3C5E6B-B6C5-4B39-B45E-6264FD35E80E}"/>
              </a:ext>
            </a:extLst>
          </p:cNvPr>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a:t>Click to edit Master title style</a:t>
            </a: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a:t>Click to edit Master text styles</a:t>
            </a:r>
          </a:p>
        </p:txBody>
      </p:sp>
      <p:sp>
        <p:nvSpPr>
          <p:cNvPr id="8" name="Date Placeholder 4">
            <a:extLst>
              <a:ext uri="{FF2B5EF4-FFF2-40B4-BE49-F238E27FC236}">
                <a16:creationId xmlns:a16="http://schemas.microsoft.com/office/drawing/2014/main" id="{A85D15B6-E0C4-454B-ABB0-E0B085C9C5C7}"/>
              </a:ext>
            </a:extLst>
          </p:cNvPr>
          <p:cNvSpPr>
            <a:spLocks noGrp="1"/>
          </p:cNvSpPr>
          <p:nvPr>
            <p:ph type="dt" sz="half" idx="10"/>
          </p:nvPr>
        </p:nvSpPr>
        <p:spPr/>
        <p:txBody>
          <a:bodyPr/>
          <a:lstStyle>
            <a:lvl1pPr>
              <a:defRPr/>
            </a:lvl1pPr>
            <a:extLst/>
          </a:lstStyle>
          <a:p>
            <a:pPr>
              <a:defRPr/>
            </a:pPr>
            <a:fld id="{7F7E56A3-8044-4D07-9609-7B8C3B9C29D9}" type="datetimeFigureOut">
              <a:rPr lang="en-US"/>
              <a:pPr>
                <a:defRPr/>
              </a:pPr>
              <a:t>12/7/2020</a:t>
            </a:fld>
            <a:endParaRPr lang="en-US"/>
          </a:p>
        </p:txBody>
      </p:sp>
      <p:sp>
        <p:nvSpPr>
          <p:cNvPr id="9" name="Footer Placeholder 5">
            <a:extLst>
              <a:ext uri="{FF2B5EF4-FFF2-40B4-BE49-F238E27FC236}">
                <a16:creationId xmlns:a16="http://schemas.microsoft.com/office/drawing/2014/main" id="{A273A1CC-977C-4C51-8561-795630D0E612}"/>
              </a:ext>
            </a:extLst>
          </p:cNvPr>
          <p:cNvSpPr>
            <a:spLocks noGrp="1"/>
          </p:cNvSpPr>
          <p:nvPr>
            <p:ph type="ftr" sz="quarter" idx="11"/>
          </p:nvPr>
        </p:nvSpPr>
        <p:spPr/>
        <p:txBody>
          <a:bodyPr/>
          <a:lstStyle>
            <a:lvl1pPr>
              <a:defRPr/>
            </a:lvl1pPr>
            <a:extLst/>
          </a:lstStyle>
          <a:p>
            <a:pPr>
              <a:defRPr/>
            </a:pPr>
            <a:endParaRPr lang="en-US"/>
          </a:p>
        </p:txBody>
      </p:sp>
      <p:sp>
        <p:nvSpPr>
          <p:cNvPr id="10" name="Slide Number Placeholder 6">
            <a:extLst>
              <a:ext uri="{FF2B5EF4-FFF2-40B4-BE49-F238E27FC236}">
                <a16:creationId xmlns:a16="http://schemas.microsoft.com/office/drawing/2014/main" id="{2BB8032C-6F1D-4835-B3E2-17FE7E9A1FC9}"/>
              </a:ext>
            </a:extLst>
          </p:cNvPr>
          <p:cNvSpPr>
            <a:spLocks noGrp="1"/>
          </p:cNvSpPr>
          <p:nvPr>
            <p:ph type="sldNum" sz="quarter" idx="12"/>
          </p:nvPr>
        </p:nvSpPr>
        <p:spPr/>
        <p:txBody>
          <a:bodyPr/>
          <a:lstStyle>
            <a:lvl1pPr>
              <a:defRPr/>
            </a:lvl1pPr>
          </a:lstStyle>
          <a:p>
            <a:fld id="{741C0FEA-B657-4B85-AE5B-084F1B4F182A}" type="slidenum">
              <a:rPr lang="en-US" altLang="en-US"/>
              <a:pPr/>
              <a:t>‹#›</a:t>
            </a:fld>
            <a:endParaRPr lang="en-US" altLang="en-US"/>
          </a:p>
        </p:txBody>
      </p:sp>
    </p:spTree>
    <p:extLst>
      <p:ext uri="{BB962C8B-B14F-4D97-AF65-F5344CB8AC3E}">
        <p14:creationId xmlns:p14="http://schemas.microsoft.com/office/powerpoint/2010/main" val="3910920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2.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Pie 6">
            <a:extLst>
              <a:ext uri="{FF2B5EF4-FFF2-40B4-BE49-F238E27FC236}">
                <a16:creationId xmlns:a16="http://schemas.microsoft.com/office/drawing/2014/main" id="{D3C0B034-836E-4C24-BBDD-79BD70AEA0BC}"/>
              </a:ext>
            </a:extLst>
          </p:cNvPr>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Oval 7">
            <a:extLst>
              <a:ext uri="{FF2B5EF4-FFF2-40B4-BE49-F238E27FC236}">
                <a16:creationId xmlns:a16="http://schemas.microsoft.com/office/drawing/2014/main" id="{F5E5D586-76C9-43E8-A94C-C17540B11A60}"/>
              </a:ext>
            </a:extLst>
          </p:cNvPr>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Donut 10">
            <a:extLst>
              <a:ext uri="{FF2B5EF4-FFF2-40B4-BE49-F238E27FC236}">
                <a16:creationId xmlns:a16="http://schemas.microsoft.com/office/drawing/2014/main" id="{27512C7A-5F87-4777-B34B-705AC2570021}"/>
              </a:ext>
            </a:extLst>
          </p:cNvPr>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a:extLst>
              <a:ext uri="{FF2B5EF4-FFF2-40B4-BE49-F238E27FC236}">
                <a16:creationId xmlns:a16="http://schemas.microsoft.com/office/drawing/2014/main" id="{4D3F27D4-1D80-4778-929A-3B707C67A94E}"/>
              </a:ext>
            </a:extLst>
          </p:cNvPr>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Title Placeholder 4">
            <a:extLst>
              <a:ext uri="{FF2B5EF4-FFF2-40B4-BE49-F238E27FC236}">
                <a16:creationId xmlns:a16="http://schemas.microsoft.com/office/drawing/2014/main" id="{6C7B69C0-2D19-44D1-894D-F0458343F48C}"/>
              </a:ext>
            </a:extLst>
          </p:cNvPr>
          <p:cNvSpPr>
            <a:spLocks noGrp="1"/>
          </p:cNvSpPr>
          <p:nvPr>
            <p:ph type="title"/>
          </p:nvPr>
        </p:nvSpPr>
        <p:spPr>
          <a:xfrm>
            <a:off x="1435100" y="274638"/>
            <a:ext cx="7499350" cy="1143000"/>
          </a:xfrm>
          <a:prstGeom prst="rect">
            <a:avLst/>
          </a:prstGeom>
        </p:spPr>
        <p:txBody>
          <a:bodyPr anchor="ctr">
            <a:normAutofit/>
          </a:bodyPr>
          <a:lstStyle/>
          <a:p>
            <a:r>
              <a:rPr lang="en-US"/>
              <a:t>Click to edit Master title style</a:t>
            </a:r>
          </a:p>
        </p:txBody>
      </p:sp>
      <p:sp>
        <p:nvSpPr>
          <p:cNvPr id="1033" name="Text Placeholder 8">
            <a:extLst>
              <a:ext uri="{FF2B5EF4-FFF2-40B4-BE49-F238E27FC236}">
                <a16:creationId xmlns:a16="http://schemas.microsoft.com/office/drawing/2014/main" id="{0C68D08D-2675-4E04-8C86-CD68B705860C}"/>
              </a:ext>
            </a:extLst>
          </p:cNvPr>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4" name="Date Placeholder 23">
            <a:extLst>
              <a:ext uri="{FF2B5EF4-FFF2-40B4-BE49-F238E27FC236}">
                <a16:creationId xmlns:a16="http://schemas.microsoft.com/office/drawing/2014/main" id="{0F02268B-188B-4314-8103-0F411F320FA3}"/>
              </a:ext>
            </a:extLst>
          </p:cNvPr>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cs typeface="+mn-cs"/>
              </a:defRPr>
            </a:lvl1pPr>
            <a:extLst/>
          </a:lstStyle>
          <a:p>
            <a:pPr>
              <a:defRPr/>
            </a:pPr>
            <a:fld id="{35D029C4-CCBD-448E-9A63-9B3B12AC2D1F}" type="datetimeFigureOut">
              <a:rPr lang="en-US"/>
              <a:pPr>
                <a:defRPr/>
              </a:pPr>
              <a:t>12/7/2020</a:t>
            </a:fld>
            <a:endParaRPr lang="en-US"/>
          </a:p>
        </p:txBody>
      </p:sp>
      <p:sp>
        <p:nvSpPr>
          <p:cNvPr id="10" name="Footer Placeholder 9">
            <a:extLst>
              <a:ext uri="{FF2B5EF4-FFF2-40B4-BE49-F238E27FC236}">
                <a16:creationId xmlns:a16="http://schemas.microsoft.com/office/drawing/2014/main" id="{BDB868CA-5E3F-4D5D-B962-C6471D3DBB59}"/>
              </a:ext>
            </a:extLst>
          </p:cNvPr>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endParaRPr lang="en-US"/>
          </a:p>
        </p:txBody>
      </p:sp>
      <p:sp>
        <p:nvSpPr>
          <p:cNvPr id="22" name="Slide Number Placeholder 21">
            <a:extLst>
              <a:ext uri="{FF2B5EF4-FFF2-40B4-BE49-F238E27FC236}">
                <a16:creationId xmlns:a16="http://schemas.microsoft.com/office/drawing/2014/main" id="{732BA7DE-C1C4-4974-A7A6-271761EE50D5}"/>
              </a:ext>
            </a:extLst>
          </p:cNvPr>
          <p:cNvSpPr>
            <a:spLocks noGrp="1"/>
          </p:cNvSpPr>
          <p:nvPr>
            <p:ph type="sldNum" sz="quarter" idx="4"/>
          </p:nvPr>
        </p:nvSpPr>
        <p:spPr>
          <a:xfrm>
            <a:off x="8613775" y="6305550"/>
            <a:ext cx="457200" cy="476250"/>
          </a:xfrm>
          <a:prstGeom prst="rect">
            <a:avLst/>
          </a:prstGeom>
        </p:spPr>
        <p:txBody>
          <a:bodyPr vert="horz" wrap="square" lIns="91440" tIns="45720" rIns="91440" bIns="45720" numCol="1" anchor="b" anchorCtr="0" compatLnSpc="1">
            <a:prstTxWarp prst="textNoShape">
              <a:avLst/>
            </a:prstTxWarp>
          </a:bodyPr>
          <a:lstStyle>
            <a:lvl1pPr algn="ctr">
              <a:defRPr sz="1200">
                <a:solidFill>
                  <a:srgbClr val="B5A788"/>
                </a:solidFill>
                <a:latin typeface="Gill Sans MT" panose="020B0502020104020203" pitchFamily="34" charset="0"/>
              </a:defRPr>
            </a:lvl1pPr>
          </a:lstStyle>
          <a:p>
            <a:fld id="{4A153E81-1AD4-4BBA-BA53-9EC95F563852}" type="slidenum">
              <a:rPr lang="en-US" altLang="en-US"/>
              <a:pPr/>
              <a:t>‹#›</a:t>
            </a:fld>
            <a:endParaRPr lang="en-US" altLang="en-US"/>
          </a:p>
        </p:txBody>
      </p:sp>
      <p:sp>
        <p:nvSpPr>
          <p:cNvPr id="15" name="Rectangle 14">
            <a:extLst>
              <a:ext uri="{FF2B5EF4-FFF2-40B4-BE49-F238E27FC236}">
                <a16:creationId xmlns:a16="http://schemas.microsoft.com/office/drawing/2014/main" id="{E92B3A9D-90CD-4506-ADCF-6C70D5A59BB7}"/>
              </a:ext>
            </a:extLst>
          </p:cNvPr>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29" r:id="rId1"/>
    <p:sldLayoutId id="2147483724" r:id="rId2"/>
    <p:sldLayoutId id="2147483730" r:id="rId3"/>
    <p:sldLayoutId id="2147483725" r:id="rId4"/>
    <p:sldLayoutId id="2147483731" r:id="rId5"/>
    <p:sldLayoutId id="2147483726" r:id="rId6"/>
    <p:sldLayoutId id="2147483732" r:id="rId7"/>
    <p:sldLayoutId id="2147483733" r:id="rId8"/>
    <p:sldLayoutId id="2147483734" r:id="rId9"/>
    <p:sldLayoutId id="2147483727" r:id="rId10"/>
    <p:sldLayoutId id="2147483728" r:id="rId11"/>
  </p:sldLayoutIdLst>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itchFamily="34" charset="0"/>
        </a:defRPr>
      </a:lvl2pPr>
      <a:lvl3pPr algn="l" rtl="0" eaLnBrk="0" fontAlgn="base" hangingPunct="0">
        <a:spcBef>
          <a:spcPct val="0"/>
        </a:spcBef>
        <a:spcAft>
          <a:spcPct val="0"/>
        </a:spcAft>
        <a:defRPr sz="4300">
          <a:solidFill>
            <a:srgbClr val="572314"/>
          </a:solidFill>
          <a:latin typeface="Gill Sans MT" pitchFamily="34" charset="0"/>
        </a:defRPr>
      </a:lvl3pPr>
      <a:lvl4pPr algn="l" rtl="0" eaLnBrk="0" fontAlgn="base" hangingPunct="0">
        <a:spcBef>
          <a:spcPct val="0"/>
        </a:spcBef>
        <a:spcAft>
          <a:spcPct val="0"/>
        </a:spcAft>
        <a:defRPr sz="4300">
          <a:solidFill>
            <a:srgbClr val="572314"/>
          </a:solidFill>
          <a:latin typeface="Gill Sans MT" pitchFamily="34" charset="0"/>
        </a:defRPr>
      </a:lvl4pPr>
      <a:lvl5pPr algn="l" rtl="0" eaLnBrk="0" fontAlgn="base" hangingPunct="0">
        <a:spcBef>
          <a:spcPct val="0"/>
        </a:spcBef>
        <a:spcAft>
          <a:spcPct val="0"/>
        </a:spcAft>
        <a:defRPr sz="4300">
          <a:solidFill>
            <a:srgbClr val="572314"/>
          </a:solidFill>
          <a:latin typeface="Gill Sans MT" pitchFamily="34" charset="0"/>
        </a:defRPr>
      </a:lvl5pPr>
      <a:lvl6pPr marL="457200" algn="l" rtl="0" fontAlgn="base">
        <a:spcBef>
          <a:spcPct val="0"/>
        </a:spcBef>
        <a:spcAft>
          <a:spcPct val="0"/>
        </a:spcAft>
        <a:defRPr sz="4300">
          <a:solidFill>
            <a:srgbClr val="572314"/>
          </a:solidFill>
          <a:latin typeface="Gill Sans MT" pitchFamily="34" charset="0"/>
        </a:defRPr>
      </a:lvl6pPr>
      <a:lvl7pPr marL="914400" algn="l" rtl="0" fontAlgn="base">
        <a:spcBef>
          <a:spcPct val="0"/>
        </a:spcBef>
        <a:spcAft>
          <a:spcPct val="0"/>
        </a:spcAft>
        <a:defRPr sz="4300">
          <a:solidFill>
            <a:srgbClr val="572314"/>
          </a:solidFill>
          <a:latin typeface="Gill Sans MT" pitchFamily="34" charset="0"/>
        </a:defRPr>
      </a:lvl7pPr>
      <a:lvl8pPr marL="1371600" algn="l" rtl="0" fontAlgn="base">
        <a:spcBef>
          <a:spcPct val="0"/>
        </a:spcBef>
        <a:spcAft>
          <a:spcPct val="0"/>
        </a:spcAft>
        <a:defRPr sz="4300">
          <a:solidFill>
            <a:srgbClr val="572314"/>
          </a:solidFill>
          <a:latin typeface="Gill Sans MT" pitchFamily="34" charset="0"/>
        </a:defRPr>
      </a:lvl8pPr>
      <a:lvl9pPr marL="1828800" algn="l" rtl="0" fontAlgn="base">
        <a:spcBef>
          <a:spcPct val="0"/>
        </a:spcBef>
        <a:spcAft>
          <a:spcPct val="0"/>
        </a:spcAft>
        <a:defRPr sz="4300">
          <a:solidFill>
            <a:srgbClr val="572314"/>
          </a:solidFill>
          <a:latin typeface="Gill Sans MT"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a:extLst>
              <a:ext uri="{FF2B5EF4-FFF2-40B4-BE49-F238E27FC236}">
                <a16:creationId xmlns:a16="http://schemas.microsoft.com/office/drawing/2014/main" id="{5F05C6D1-6AFE-45EF-AF1F-778A9FF8FFBA}"/>
              </a:ext>
            </a:extLst>
          </p:cNvPr>
          <p:cNvSpPr>
            <a:spLocks noChangeArrowheads="1"/>
          </p:cNvSpPr>
          <p:nvPr/>
        </p:nvSpPr>
        <p:spPr bwMode="auto">
          <a:xfrm>
            <a:off x="971550" y="-26988"/>
            <a:ext cx="8172450" cy="1816101"/>
          </a:xfrm>
          <a:prstGeom prst="rect">
            <a:avLst/>
          </a:prstGeom>
          <a:solidFill>
            <a:schemeClr val="bg2">
              <a:lumMod val="75000"/>
            </a:schemeClr>
          </a:solidFill>
          <a:ln>
            <a:headEnd/>
            <a:tailEnd/>
          </a:ln>
        </p:spPr>
        <p:style>
          <a:lnRef idx="2">
            <a:schemeClr val="accent1"/>
          </a:lnRef>
          <a:fillRef idx="1">
            <a:schemeClr val="lt1"/>
          </a:fillRef>
          <a:effectRef idx="0">
            <a:schemeClr val="accent1"/>
          </a:effectRef>
          <a:fontRef idx="minor">
            <a:schemeClr val="dk1"/>
          </a:fontRef>
        </p:style>
        <p:txBody>
          <a:bodyPr anchor="ctr">
            <a:spAutoFit/>
          </a:bodyPr>
          <a:lstStyle/>
          <a:p>
            <a:pPr algn="ctr">
              <a:defRPr/>
            </a:pPr>
            <a:r>
              <a:rPr lang="en-US" sz="2800" b="1" dirty="0">
                <a:solidFill>
                  <a:srgbClr val="1D2228"/>
                </a:solidFill>
                <a:cs typeface="Times New Roman" pitchFamily="18" charset="0"/>
              </a:rPr>
              <a:t>Logistics and Mobility Sector: </a:t>
            </a:r>
          </a:p>
          <a:p>
            <a:pPr algn="ctr">
              <a:defRPr/>
            </a:pPr>
            <a:r>
              <a:rPr lang="en-US" sz="2800" b="1" dirty="0">
                <a:solidFill>
                  <a:srgbClr val="1D2228"/>
                </a:solidFill>
                <a:cs typeface="Times New Roman" pitchFamily="18" charset="0"/>
              </a:rPr>
              <a:t>A Postmortem and Catalyst to </a:t>
            </a:r>
          </a:p>
          <a:p>
            <a:pPr algn="ctr">
              <a:defRPr/>
            </a:pPr>
            <a:r>
              <a:rPr lang="en-US" sz="2800" b="1" dirty="0">
                <a:solidFill>
                  <a:srgbClr val="1D2228"/>
                </a:solidFill>
                <a:cs typeface="Times New Roman" pitchFamily="18" charset="0"/>
              </a:rPr>
              <a:t>World Economic Recovery Post </a:t>
            </a:r>
            <a:r>
              <a:rPr lang="en-US" sz="2800" b="1" dirty="0" err="1">
                <a:solidFill>
                  <a:srgbClr val="1D2228"/>
                </a:solidFill>
                <a:cs typeface="Times New Roman" pitchFamily="18" charset="0"/>
              </a:rPr>
              <a:t>Covid</a:t>
            </a:r>
            <a:r>
              <a:rPr lang="en-US" sz="2800" b="1" dirty="0">
                <a:solidFill>
                  <a:srgbClr val="1D2228"/>
                </a:solidFill>
                <a:cs typeface="Times New Roman" pitchFamily="18" charset="0"/>
              </a:rPr>
              <a:t> 19</a:t>
            </a:r>
          </a:p>
          <a:p>
            <a:pPr algn="ctr">
              <a:defRPr/>
            </a:pPr>
            <a:endParaRPr lang="en-US" sz="2800" b="1" dirty="0">
              <a:solidFill>
                <a:srgbClr val="1D2228"/>
              </a:solidFill>
              <a:cs typeface="Times New Roman" pitchFamily="18" charset="0"/>
            </a:endParaRPr>
          </a:p>
        </p:txBody>
      </p:sp>
      <p:sp>
        <p:nvSpPr>
          <p:cNvPr id="5" name="TextBox 4">
            <a:extLst>
              <a:ext uri="{FF2B5EF4-FFF2-40B4-BE49-F238E27FC236}">
                <a16:creationId xmlns:a16="http://schemas.microsoft.com/office/drawing/2014/main" id="{A598CB97-BB29-4E79-9304-BC3126235D5F}"/>
              </a:ext>
            </a:extLst>
          </p:cNvPr>
          <p:cNvSpPr txBox="1"/>
          <p:nvPr/>
        </p:nvSpPr>
        <p:spPr>
          <a:xfrm>
            <a:off x="971550" y="1773238"/>
            <a:ext cx="8172450" cy="1939925"/>
          </a:xfrm>
          <a:prstGeom prst="rect">
            <a:avLst/>
          </a:prstGeom>
          <a:solidFill>
            <a:schemeClr val="accent2">
              <a:lumMod val="60000"/>
              <a:lumOff val="40000"/>
            </a:schemeClr>
          </a:solidFill>
          <a:ln>
            <a:solidFill>
              <a:schemeClr val="tx1"/>
            </a:solidFill>
          </a:ln>
        </p:spPr>
        <p:txBody>
          <a:bodyPr>
            <a:spAutoFit/>
          </a:bodyPr>
          <a:lstStyle/>
          <a:p>
            <a:pPr algn="ctr">
              <a:defRPr/>
            </a:pPr>
            <a:r>
              <a:rPr lang="en-US" sz="2000" dirty="0">
                <a:latin typeface="Algerian" pitchFamily="82" charset="0"/>
              </a:rPr>
              <a:t>A Paper presented at a 12</a:t>
            </a:r>
            <a:r>
              <a:rPr lang="en-US" sz="2000" baseline="30000" dirty="0">
                <a:latin typeface="Algerian" pitchFamily="82" charset="0"/>
              </a:rPr>
              <a:t>th</a:t>
            </a:r>
            <a:r>
              <a:rPr lang="en-US" sz="2000" dirty="0">
                <a:latin typeface="Algerian" pitchFamily="82" charset="0"/>
              </a:rPr>
              <a:t> LASU Virtual Pubic Lecture</a:t>
            </a:r>
          </a:p>
          <a:p>
            <a:pPr algn="ctr">
              <a:defRPr/>
            </a:pPr>
            <a:endParaRPr lang="en-US" sz="2000" dirty="0"/>
          </a:p>
          <a:p>
            <a:pPr algn="ctr">
              <a:defRPr/>
            </a:pPr>
            <a:r>
              <a:rPr lang="en-US" sz="2000" dirty="0"/>
              <a:t> on </a:t>
            </a:r>
          </a:p>
          <a:p>
            <a:pPr algn="ctr">
              <a:defRPr/>
            </a:pPr>
            <a:r>
              <a:rPr lang="en-US" sz="2000" dirty="0"/>
              <a:t>Staying Safe Against </a:t>
            </a:r>
            <a:r>
              <a:rPr lang="en-US" sz="2000" dirty="0" err="1"/>
              <a:t>Covid</a:t>
            </a:r>
            <a:r>
              <a:rPr lang="en-US" sz="2000" dirty="0"/>
              <a:t> 19 in Public and Private Transportation</a:t>
            </a:r>
          </a:p>
          <a:p>
            <a:pPr algn="ctr">
              <a:defRPr/>
            </a:pPr>
            <a:endParaRPr lang="en-US" sz="2000" dirty="0"/>
          </a:p>
          <a:p>
            <a:pPr algn="ctr">
              <a:defRPr/>
            </a:pPr>
            <a:r>
              <a:rPr lang="en-US" sz="2000" dirty="0"/>
              <a:t>Date: Tuesday1st September, 2020</a:t>
            </a:r>
          </a:p>
        </p:txBody>
      </p:sp>
      <p:sp>
        <p:nvSpPr>
          <p:cNvPr id="8196" name="TextBox 5">
            <a:extLst>
              <a:ext uri="{FF2B5EF4-FFF2-40B4-BE49-F238E27FC236}">
                <a16:creationId xmlns:a16="http://schemas.microsoft.com/office/drawing/2014/main" id="{C4B8CAF1-A387-44CA-B64D-D8EBA56C3250}"/>
              </a:ext>
            </a:extLst>
          </p:cNvPr>
          <p:cNvSpPr txBox="1">
            <a:spLocks noChangeArrowheads="1"/>
          </p:cNvSpPr>
          <p:nvPr/>
        </p:nvSpPr>
        <p:spPr bwMode="auto">
          <a:xfrm>
            <a:off x="971550" y="3716338"/>
            <a:ext cx="8172450" cy="3140075"/>
          </a:xfrm>
          <a:prstGeom prst="rect">
            <a:avLst/>
          </a:prstGeom>
          <a:solidFill>
            <a:schemeClr val="bg2">
              <a:lumMod val="90000"/>
            </a:schemeClr>
          </a:solidFill>
          <a:ln w="9525">
            <a:noFill/>
            <a:miter lim="800000"/>
            <a:headEnd/>
            <a:tailEnd/>
          </a:ln>
        </p:spPr>
        <p:txBody>
          <a:bodyPr>
            <a:spAutoFit/>
          </a:bodyPr>
          <a:lstStyle/>
          <a:p>
            <a:pPr algn="ctr">
              <a:defRPr/>
            </a:pPr>
            <a:endParaRPr lang="en-US" b="1" dirty="0">
              <a:solidFill>
                <a:srgbClr val="1D2228"/>
              </a:solidFill>
              <a:cs typeface="Times New Roman" pitchFamily="18" charset="0"/>
            </a:endParaRPr>
          </a:p>
          <a:p>
            <a:pPr algn="ctr">
              <a:defRPr/>
            </a:pPr>
            <a:endParaRPr lang="en-US" b="1" dirty="0">
              <a:solidFill>
                <a:srgbClr val="1D2228"/>
              </a:solidFill>
              <a:cs typeface="Times New Roman" pitchFamily="18" charset="0"/>
            </a:endParaRPr>
          </a:p>
          <a:p>
            <a:pPr algn="ctr">
              <a:defRPr/>
            </a:pPr>
            <a:endParaRPr lang="en-US" b="1" dirty="0">
              <a:solidFill>
                <a:srgbClr val="1D2228"/>
              </a:solidFill>
              <a:cs typeface="Times New Roman" pitchFamily="18" charset="0"/>
            </a:endParaRPr>
          </a:p>
          <a:p>
            <a:pPr algn="ctr">
              <a:defRPr/>
            </a:pPr>
            <a:endParaRPr lang="en-US" b="1" dirty="0">
              <a:solidFill>
                <a:srgbClr val="1D2228"/>
              </a:solidFill>
              <a:cs typeface="Times New Roman" pitchFamily="18" charset="0"/>
            </a:endParaRPr>
          </a:p>
          <a:p>
            <a:pPr algn="ctr">
              <a:defRPr/>
            </a:pPr>
            <a:endParaRPr lang="en-US" b="1" dirty="0">
              <a:solidFill>
                <a:srgbClr val="1D2228"/>
              </a:solidFill>
              <a:cs typeface="Times New Roman" pitchFamily="18" charset="0"/>
            </a:endParaRPr>
          </a:p>
          <a:p>
            <a:pPr algn="ctr">
              <a:defRPr/>
            </a:pPr>
            <a:endParaRPr lang="en-US" b="1" dirty="0">
              <a:solidFill>
                <a:srgbClr val="1D2228"/>
              </a:solidFill>
              <a:cs typeface="Times New Roman" pitchFamily="18" charset="0"/>
            </a:endParaRPr>
          </a:p>
          <a:p>
            <a:pPr algn="ctr">
              <a:defRPr/>
            </a:pPr>
            <a:endParaRPr lang="en-US" b="1" dirty="0">
              <a:solidFill>
                <a:srgbClr val="1D2228"/>
              </a:solidFill>
              <a:cs typeface="Times New Roman" pitchFamily="18" charset="0"/>
            </a:endParaRPr>
          </a:p>
          <a:p>
            <a:pPr algn="ctr">
              <a:defRPr/>
            </a:pPr>
            <a:endParaRPr lang="en-US" b="1" dirty="0">
              <a:solidFill>
                <a:srgbClr val="1D2228"/>
              </a:solidFill>
              <a:cs typeface="Times New Roman" pitchFamily="18" charset="0"/>
            </a:endParaRPr>
          </a:p>
          <a:p>
            <a:pPr algn="ctr">
              <a:defRPr/>
            </a:pPr>
            <a:r>
              <a:rPr lang="en-US" b="1" dirty="0">
                <a:solidFill>
                  <a:srgbClr val="1D2228"/>
                </a:solidFill>
                <a:cs typeface="Times New Roman" pitchFamily="18" charset="0"/>
              </a:rPr>
              <a:t>By</a:t>
            </a:r>
          </a:p>
          <a:p>
            <a:pPr algn="ctr">
              <a:defRPr/>
            </a:pPr>
            <a:r>
              <a:rPr lang="en-US" b="1" dirty="0">
                <a:solidFill>
                  <a:srgbClr val="1D2228"/>
                </a:solidFill>
                <a:cs typeface="Times New Roman" pitchFamily="18" charset="0"/>
              </a:rPr>
              <a:t>Comrade </a:t>
            </a:r>
            <a:r>
              <a:rPr lang="en-US" b="1" dirty="0" err="1">
                <a:solidFill>
                  <a:srgbClr val="1D2228"/>
                </a:solidFill>
                <a:cs typeface="Times New Roman" pitchFamily="18" charset="0"/>
              </a:rPr>
              <a:t>Kayode</a:t>
            </a:r>
            <a:r>
              <a:rPr lang="en-US" b="1" dirty="0">
                <a:solidFill>
                  <a:srgbClr val="1D2228"/>
                </a:solidFill>
                <a:cs typeface="Times New Roman" pitchFamily="18" charset="0"/>
              </a:rPr>
              <a:t> </a:t>
            </a:r>
            <a:r>
              <a:rPr lang="en-US" b="1" dirty="0" err="1">
                <a:solidFill>
                  <a:srgbClr val="1D2228"/>
                </a:solidFill>
                <a:cs typeface="Times New Roman" pitchFamily="18" charset="0"/>
              </a:rPr>
              <a:t>Opeifa</a:t>
            </a:r>
            <a:endParaRPr lang="en-US" dirty="0"/>
          </a:p>
          <a:p>
            <a:pPr algn="ctr">
              <a:defRPr/>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a:extLst>
              <a:ext uri="{FF2B5EF4-FFF2-40B4-BE49-F238E27FC236}">
                <a16:creationId xmlns:a16="http://schemas.microsoft.com/office/drawing/2014/main" id="{EE52A7EA-28D7-43F4-B78C-D98BFEC90594}"/>
              </a:ext>
            </a:extLst>
          </p:cNvPr>
          <p:cNvSpPr>
            <a:spLocks noChangeArrowheads="1"/>
          </p:cNvSpPr>
          <p:nvPr/>
        </p:nvSpPr>
        <p:spPr bwMode="auto">
          <a:xfrm>
            <a:off x="1331913" y="115888"/>
            <a:ext cx="7453312"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600" b="1">
                <a:solidFill>
                  <a:srgbClr val="1D2228"/>
                </a:solidFill>
                <a:cs typeface="Times New Roman" panose="02020603050405020304" pitchFamily="18" charset="0"/>
              </a:rPr>
              <a:t>Logistics and Mobility Sector: A Postmortem and Catalyst to World Economic Recovery Post Covid 19….. Comrade Kayode Opeifa</a:t>
            </a:r>
            <a:endParaRPr lang="en-US" altLang="en-US"/>
          </a:p>
        </p:txBody>
      </p:sp>
      <p:sp>
        <p:nvSpPr>
          <p:cNvPr id="17411" name="TextBox 6">
            <a:extLst>
              <a:ext uri="{FF2B5EF4-FFF2-40B4-BE49-F238E27FC236}">
                <a16:creationId xmlns:a16="http://schemas.microsoft.com/office/drawing/2014/main" id="{D39CDCA9-D579-46AA-BDE3-EA05AFA01466}"/>
              </a:ext>
            </a:extLst>
          </p:cNvPr>
          <p:cNvSpPr txBox="1">
            <a:spLocks noChangeArrowheads="1"/>
          </p:cNvSpPr>
          <p:nvPr/>
        </p:nvSpPr>
        <p:spPr bwMode="auto">
          <a:xfrm>
            <a:off x="1042988" y="981075"/>
            <a:ext cx="7993062" cy="609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800100" indent="-34290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600" b="1"/>
              <a:t>Covid 19 Pandemic and Some Mobility related Specifics on cost of transport </a:t>
            </a:r>
            <a:r>
              <a:rPr lang="en-US" altLang="en-US" sz="1600"/>
              <a:t>(Dataphyte Aug 2020):</a:t>
            </a:r>
          </a:p>
          <a:p>
            <a:pPr eaLnBrk="1" hangingPunct="1"/>
            <a:r>
              <a:rPr lang="en-US" altLang="en-US" sz="1900"/>
              <a:t> </a:t>
            </a:r>
          </a:p>
          <a:p>
            <a:pPr eaLnBrk="1" hangingPunct="1"/>
            <a:r>
              <a:rPr lang="en-US" altLang="en-US" sz="1900" b="1"/>
              <a:t>Transport fare increase</a:t>
            </a:r>
          </a:p>
          <a:p>
            <a:pPr eaLnBrk="1" hangingPunct="1"/>
            <a:r>
              <a:rPr lang="en-US" altLang="en-US" sz="1900"/>
              <a:t>According to the June 2020 Transport Fare Watch report for Nigerian cities and states based on NBS report for Q2 2020: </a:t>
            </a:r>
          </a:p>
          <a:p>
            <a:pPr eaLnBrk="1" hangingPunct="1"/>
            <a:endParaRPr lang="en-US" altLang="en-US" sz="1900"/>
          </a:p>
          <a:p>
            <a:pPr eaLnBrk="1" hangingPunct="1">
              <a:buFont typeface="Wingdings" panose="05000000000000000000" pitchFamily="2" charset="2"/>
              <a:buChar char="Ø"/>
            </a:pPr>
            <a:r>
              <a:rPr lang="en-US" altLang="en-US" sz="1900"/>
              <a:t>Intra city transport cost increased by at least 10% between January and June 2020. </a:t>
            </a:r>
          </a:p>
          <a:p>
            <a:pPr eaLnBrk="1" hangingPunct="1">
              <a:buFont typeface="Wingdings" panose="05000000000000000000" pitchFamily="2" charset="2"/>
              <a:buChar char="Ø"/>
            </a:pPr>
            <a:endParaRPr lang="en-US" altLang="en-US" sz="1900"/>
          </a:p>
          <a:p>
            <a:pPr eaLnBrk="1" hangingPunct="1">
              <a:buFont typeface="Wingdings" panose="05000000000000000000" pitchFamily="2" charset="2"/>
              <a:buChar char="Ø"/>
            </a:pPr>
            <a:r>
              <a:rPr lang="en-US" altLang="en-US" sz="1900"/>
              <a:t>By extension, intra-city bus fare increased by 14 per cent </a:t>
            </a:r>
          </a:p>
          <a:p>
            <a:pPr eaLnBrk="1" hangingPunct="1">
              <a:buFont typeface="Wingdings" panose="05000000000000000000" pitchFamily="2" charset="2"/>
              <a:buChar char="Ø"/>
            </a:pPr>
            <a:endParaRPr lang="en-US" altLang="en-US" sz="1900"/>
          </a:p>
          <a:p>
            <a:pPr eaLnBrk="1" hangingPunct="1">
              <a:buFont typeface="Wingdings" panose="05000000000000000000" pitchFamily="2" charset="2"/>
              <a:buChar char="Ø"/>
            </a:pPr>
            <a:r>
              <a:rPr lang="en-US" altLang="en-US" sz="1900"/>
              <a:t>and intra-city water transport fare increased by 10 per cent. </a:t>
            </a:r>
          </a:p>
          <a:p>
            <a:pPr eaLnBrk="1" hangingPunct="1">
              <a:buFont typeface="Wingdings" panose="05000000000000000000" pitchFamily="2" charset="2"/>
              <a:buChar char="Ø"/>
            </a:pPr>
            <a:endParaRPr lang="en-US" altLang="en-US" sz="1900"/>
          </a:p>
          <a:p>
            <a:pPr eaLnBrk="1" hangingPunct="1">
              <a:buFont typeface="Wingdings" panose="05000000000000000000" pitchFamily="2" charset="2"/>
              <a:buChar char="Ø"/>
            </a:pPr>
            <a:r>
              <a:rPr lang="en-US" altLang="en-US" sz="1900"/>
              <a:t>But motorcycle/ okada fare, arguably the most accessible means of transportation for poorer individuals, increased by a whopping 19%</a:t>
            </a:r>
          </a:p>
          <a:p>
            <a:pPr eaLnBrk="1" hangingPunct="1">
              <a:buFont typeface="Wingdings" panose="05000000000000000000" pitchFamily="2" charset="2"/>
              <a:buChar char="Ø"/>
            </a:pPr>
            <a:endParaRPr lang="en-US" altLang="en-US" sz="1900"/>
          </a:p>
          <a:p>
            <a:pPr eaLnBrk="1" hangingPunct="1">
              <a:buFont typeface="Wingdings" panose="05000000000000000000" pitchFamily="2" charset="2"/>
              <a:buChar char="Ø"/>
            </a:pPr>
            <a:r>
              <a:rPr lang="en-US" altLang="en-US" sz="1900"/>
              <a:t>The data also revealed that the median increase in transport fare in states across the country was over 18 per cent for intra-city bus transport fare and motorcycle transport fare. </a:t>
            </a:r>
          </a:p>
          <a:p>
            <a:pPr lvl="1" eaLnBrk="1" hangingPunct="1">
              <a:buFont typeface="Gill Sans MT" panose="020B0502020104020203" pitchFamily="34" charset="0"/>
              <a:buAutoNum type="alphaLcPeriod"/>
            </a:pPr>
            <a:endParaRPr lang="en-US" altLang="en-US" sz="16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a:extLst>
              <a:ext uri="{FF2B5EF4-FFF2-40B4-BE49-F238E27FC236}">
                <a16:creationId xmlns:a16="http://schemas.microsoft.com/office/drawing/2014/main" id="{9BF3681A-CCF4-4F15-9883-2C6B2D437BA1}"/>
              </a:ext>
            </a:extLst>
          </p:cNvPr>
          <p:cNvSpPr>
            <a:spLocks noChangeArrowheads="1"/>
          </p:cNvSpPr>
          <p:nvPr/>
        </p:nvSpPr>
        <p:spPr bwMode="auto">
          <a:xfrm>
            <a:off x="1331913" y="115888"/>
            <a:ext cx="7453312"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600" b="1">
                <a:solidFill>
                  <a:srgbClr val="1D2228"/>
                </a:solidFill>
                <a:cs typeface="Times New Roman" panose="02020603050405020304" pitchFamily="18" charset="0"/>
              </a:rPr>
              <a:t>Logistics and Mobility Sector: A Postmortem and Catalyst to World Economic Recovery Post Covid 19….. Comrade Kayode Opeifa</a:t>
            </a:r>
            <a:endParaRPr lang="en-US" altLang="en-US"/>
          </a:p>
        </p:txBody>
      </p:sp>
      <p:sp>
        <p:nvSpPr>
          <p:cNvPr id="18435" name="TextBox 6">
            <a:extLst>
              <a:ext uri="{FF2B5EF4-FFF2-40B4-BE49-F238E27FC236}">
                <a16:creationId xmlns:a16="http://schemas.microsoft.com/office/drawing/2014/main" id="{E204C594-86EF-4E27-BCFF-D23FDFF626C8}"/>
              </a:ext>
            </a:extLst>
          </p:cNvPr>
          <p:cNvSpPr txBox="1">
            <a:spLocks noChangeArrowheads="1"/>
          </p:cNvSpPr>
          <p:nvPr/>
        </p:nvSpPr>
        <p:spPr bwMode="auto">
          <a:xfrm>
            <a:off x="1042988" y="981075"/>
            <a:ext cx="7993062"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600" b="1"/>
              <a:t>GDP SECTOR GROWTH IN THE LAST FOUR YEARS(%ANNUAL)</a:t>
            </a:r>
            <a:endParaRPr lang="en-US" altLang="en-US" sz="1600"/>
          </a:p>
          <a:p>
            <a:pPr eaLnBrk="1" hangingPunct="1"/>
            <a:r>
              <a:rPr lang="en-US" altLang="en-US" sz="1600"/>
              <a:t>Nigeria’s GDP contracts by 6.10% in Q2 2020, as critical sectors declined</a:t>
            </a:r>
          </a:p>
          <a:p>
            <a:pPr eaLnBrk="1" hangingPunct="1"/>
            <a:r>
              <a:rPr lang="en-US" altLang="en-US" sz="1600"/>
              <a:t> </a:t>
            </a:r>
          </a:p>
          <a:p>
            <a:pPr eaLnBrk="1" hangingPunct="1"/>
            <a:r>
              <a:rPr lang="en-US" altLang="en-US" sz="1400"/>
              <a:t>For the second quarter of 2020, only 6 sectors experienced positive growth, leaving 13 sectors with negative growth. </a:t>
            </a:r>
          </a:p>
        </p:txBody>
      </p:sp>
      <p:graphicFrame>
        <p:nvGraphicFramePr>
          <p:cNvPr id="5" name="Table 4">
            <a:extLst>
              <a:ext uri="{FF2B5EF4-FFF2-40B4-BE49-F238E27FC236}">
                <a16:creationId xmlns:a16="http://schemas.microsoft.com/office/drawing/2014/main" id="{8CD3AA4C-26F6-4C90-BF8E-D2E7D2E554EE}"/>
              </a:ext>
            </a:extLst>
          </p:cNvPr>
          <p:cNvGraphicFramePr>
            <a:graphicFrameLocks noGrp="1"/>
          </p:cNvGraphicFramePr>
          <p:nvPr/>
        </p:nvGraphicFramePr>
        <p:xfrm>
          <a:off x="1042988" y="2349500"/>
          <a:ext cx="7921625" cy="4657725"/>
        </p:xfrm>
        <a:graphic>
          <a:graphicData uri="http://schemas.openxmlformats.org/drawingml/2006/table">
            <a:tbl>
              <a:tblPr firstRow="1" bandRow="1">
                <a:tableStyleId>{5C22544A-7EE6-4342-B048-85BDC9FD1C3A}</a:tableStyleId>
              </a:tblPr>
              <a:tblGrid>
                <a:gridCol w="458824">
                  <a:extLst>
                    <a:ext uri="{9D8B030D-6E8A-4147-A177-3AD203B41FA5}">
                      <a16:colId xmlns:a16="http://schemas.microsoft.com/office/drawing/2014/main" val="20000"/>
                    </a:ext>
                  </a:extLst>
                </a:gridCol>
                <a:gridCol w="4294150">
                  <a:extLst>
                    <a:ext uri="{9D8B030D-6E8A-4147-A177-3AD203B41FA5}">
                      <a16:colId xmlns:a16="http://schemas.microsoft.com/office/drawing/2014/main" val="20001"/>
                    </a:ext>
                  </a:extLst>
                </a:gridCol>
                <a:gridCol w="3168651">
                  <a:extLst>
                    <a:ext uri="{9D8B030D-6E8A-4147-A177-3AD203B41FA5}">
                      <a16:colId xmlns:a16="http://schemas.microsoft.com/office/drawing/2014/main" val="20002"/>
                    </a:ext>
                  </a:extLst>
                </a:gridCol>
              </a:tblGrid>
              <a:tr h="685822">
                <a:tc>
                  <a:txBody>
                    <a:bodyPr/>
                    <a:lstStyle/>
                    <a:p>
                      <a:endParaRPr lang="en-US" sz="1300" dirty="0"/>
                    </a:p>
                  </a:txBody>
                  <a:tcPr marL="91449" marR="91449" marT="45721" marB="45721"/>
                </a:tc>
                <a:tc>
                  <a:txBody>
                    <a:bodyPr/>
                    <a:lstStyle/>
                    <a:p>
                      <a:r>
                        <a:rPr lang="en-US" sz="1300" dirty="0"/>
                        <a:t>Sector with Negative GDP Growth Rate</a:t>
                      </a:r>
                    </a:p>
                  </a:txBody>
                  <a:tcPr marL="91449" marR="91449" marT="45721" marB="4572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t>Sector with Positive</a:t>
                      </a:r>
                      <a:r>
                        <a:rPr lang="en-US" sz="1300" baseline="0" dirty="0"/>
                        <a:t> </a:t>
                      </a:r>
                      <a:r>
                        <a:rPr lang="en-US" sz="1300" dirty="0"/>
                        <a:t>GDP Growth Rate</a:t>
                      </a:r>
                    </a:p>
                    <a:p>
                      <a:endParaRPr lang="en-US" sz="1300" dirty="0"/>
                    </a:p>
                  </a:txBody>
                  <a:tcPr marL="91449" marR="91449" marT="45721" marB="45721"/>
                </a:tc>
                <a:extLst>
                  <a:ext uri="{0D108BD9-81ED-4DB2-BD59-A6C34878D82A}">
                    <a16:rowId xmlns:a16="http://schemas.microsoft.com/office/drawing/2014/main" val="10000"/>
                  </a:ext>
                </a:extLst>
              </a:tr>
              <a:tr h="304810">
                <a:tc>
                  <a:txBody>
                    <a:bodyPr/>
                    <a:lstStyle/>
                    <a:p>
                      <a:r>
                        <a:rPr lang="en-US" sz="1300" dirty="0"/>
                        <a:t>1</a:t>
                      </a:r>
                    </a:p>
                  </a:txBody>
                  <a:tcPr marL="91449" marR="91449" marT="45721" marB="4572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Mining and Quarrying</a:t>
                      </a:r>
                    </a:p>
                  </a:txBody>
                  <a:tcPr marL="91449" marR="91449" marT="45721" marB="45721"/>
                </a:tc>
                <a:tc>
                  <a:txBody>
                    <a:bodyPr/>
                    <a:lstStyle/>
                    <a:p>
                      <a:r>
                        <a:rPr lang="en-US" sz="1400" b="1" dirty="0"/>
                        <a:t>Agriculture (N600B)</a:t>
                      </a:r>
                    </a:p>
                  </a:txBody>
                  <a:tcPr marL="91449" marR="91449" marT="45721" marB="45721"/>
                </a:tc>
                <a:extLst>
                  <a:ext uri="{0D108BD9-81ED-4DB2-BD59-A6C34878D82A}">
                    <a16:rowId xmlns:a16="http://schemas.microsoft.com/office/drawing/2014/main" val="10001"/>
                  </a:ext>
                </a:extLst>
              </a:tr>
              <a:tr h="304810">
                <a:tc>
                  <a:txBody>
                    <a:bodyPr/>
                    <a:lstStyle/>
                    <a:p>
                      <a:r>
                        <a:rPr lang="en-US" sz="1300" dirty="0"/>
                        <a:t>2</a:t>
                      </a:r>
                    </a:p>
                  </a:txBody>
                  <a:tcPr marL="91449" marR="91449" marT="45721" marB="45721"/>
                </a:tc>
                <a:tc>
                  <a:txBody>
                    <a:bodyPr/>
                    <a:lstStyle/>
                    <a:p>
                      <a:r>
                        <a:rPr lang="en-US" sz="1400" dirty="0"/>
                        <a:t>Manufacturing,</a:t>
                      </a:r>
                    </a:p>
                  </a:txBody>
                  <a:tcPr marL="91449" marR="91449" marT="45721" marB="45721"/>
                </a:tc>
                <a:tc>
                  <a:txBody>
                    <a:bodyPr/>
                    <a:lstStyle/>
                    <a:p>
                      <a:r>
                        <a:rPr lang="en-US" sz="1400" dirty="0"/>
                        <a:t>Water Supply</a:t>
                      </a:r>
                      <a:r>
                        <a:rPr lang="en-US" sz="1400" baseline="0" dirty="0"/>
                        <a:t> and Waste</a:t>
                      </a:r>
                      <a:endParaRPr lang="en-US" sz="1400" dirty="0"/>
                    </a:p>
                  </a:txBody>
                  <a:tcPr marL="91449" marR="91449" marT="45721" marB="45721"/>
                </a:tc>
                <a:extLst>
                  <a:ext uri="{0D108BD9-81ED-4DB2-BD59-A6C34878D82A}">
                    <a16:rowId xmlns:a16="http://schemas.microsoft.com/office/drawing/2014/main" val="10002"/>
                  </a:ext>
                </a:extLst>
              </a:tr>
              <a:tr h="314186">
                <a:tc>
                  <a:txBody>
                    <a:bodyPr/>
                    <a:lstStyle/>
                    <a:p>
                      <a:r>
                        <a:rPr lang="en-US" sz="1300" dirty="0"/>
                        <a:t>3</a:t>
                      </a:r>
                    </a:p>
                  </a:txBody>
                  <a:tcPr marL="91449" marR="91449" marT="45721" marB="45721"/>
                </a:tc>
                <a:tc>
                  <a:txBody>
                    <a:bodyPr/>
                    <a:lstStyle/>
                    <a:p>
                      <a:r>
                        <a:rPr lang="en-US" sz="1400" dirty="0"/>
                        <a:t>Electricity, Gas, Steam, etc</a:t>
                      </a:r>
                    </a:p>
                  </a:txBody>
                  <a:tcPr marL="91449" marR="91449" marT="45721" marB="45721"/>
                </a:tc>
                <a:tc>
                  <a:txBody>
                    <a:bodyPr/>
                    <a:lstStyle/>
                    <a:p>
                      <a:r>
                        <a:rPr lang="en-US" sz="1400" dirty="0"/>
                        <a:t>Information and Communication</a:t>
                      </a:r>
                    </a:p>
                  </a:txBody>
                  <a:tcPr marL="91449" marR="91449" marT="45721" marB="45721"/>
                </a:tc>
                <a:extLst>
                  <a:ext uri="{0D108BD9-81ED-4DB2-BD59-A6C34878D82A}">
                    <a16:rowId xmlns:a16="http://schemas.microsoft.com/office/drawing/2014/main" val="10003"/>
                  </a:ext>
                </a:extLst>
              </a:tr>
              <a:tr h="304810">
                <a:tc>
                  <a:txBody>
                    <a:bodyPr/>
                    <a:lstStyle/>
                    <a:p>
                      <a:r>
                        <a:rPr lang="en-US" sz="1300" b="1" dirty="0"/>
                        <a:t>4</a:t>
                      </a:r>
                    </a:p>
                  </a:txBody>
                  <a:tcPr marL="91449" marR="91449" marT="45721" marB="45721"/>
                </a:tc>
                <a:tc>
                  <a:txBody>
                    <a:bodyPr/>
                    <a:lstStyle/>
                    <a:p>
                      <a:r>
                        <a:rPr lang="en-US" sz="1400" b="1" dirty="0"/>
                        <a:t>Construction                                 (-31.77)</a:t>
                      </a:r>
                    </a:p>
                  </a:txBody>
                  <a:tcPr marL="91449" marR="91449" marT="45721" marB="45721"/>
                </a:tc>
                <a:tc>
                  <a:txBody>
                    <a:bodyPr/>
                    <a:lstStyle/>
                    <a:p>
                      <a:r>
                        <a:rPr lang="en-US" sz="1400" dirty="0"/>
                        <a:t>Finance and Insurance</a:t>
                      </a:r>
                    </a:p>
                  </a:txBody>
                  <a:tcPr marL="91449" marR="91449" marT="45721" marB="45721"/>
                </a:tc>
                <a:extLst>
                  <a:ext uri="{0D108BD9-81ED-4DB2-BD59-A6C34878D82A}">
                    <a16:rowId xmlns:a16="http://schemas.microsoft.com/office/drawing/2014/main" val="10004"/>
                  </a:ext>
                </a:extLst>
              </a:tr>
              <a:tr h="304810">
                <a:tc>
                  <a:txBody>
                    <a:bodyPr/>
                    <a:lstStyle/>
                    <a:p>
                      <a:r>
                        <a:rPr lang="en-US" sz="1300" dirty="0"/>
                        <a:t>5</a:t>
                      </a:r>
                    </a:p>
                  </a:txBody>
                  <a:tcPr marL="91449" marR="91449" marT="45721" marB="4572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Trade</a:t>
                      </a:r>
                    </a:p>
                  </a:txBody>
                  <a:tcPr marL="91449" marR="91449" marT="45721" marB="45721"/>
                </a:tc>
                <a:tc>
                  <a:txBody>
                    <a:bodyPr/>
                    <a:lstStyle/>
                    <a:p>
                      <a:r>
                        <a:rPr lang="en-US" sz="1400" dirty="0"/>
                        <a:t>Public Administration</a:t>
                      </a:r>
                    </a:p>
                  </a:txBody>
                  <a:tcPr marL="91449" marR="91449" marT="45721" marB="45721"/>
                </a:tc>
                <a:extLst>
                  <a:ext uri="{0D108BD9-81ED-4DB2-BD59-A6C34878D82A}">
                    <a16:rowId xmlns:a16="http://schemas.microsoft.com/office/drawing/2014/main" val="10005"/>
                  </a:ext>
                </a:extLst>
              </a:tr>
              <a:tr h="304810">
                <a:tc>
                  <a:txBody>
                    <a:bodyPr/>
                    <a:lstStyle/>
                    <a:p>
                      <a:r>
                        <a:rPr lang="en-US" sz="1300" b="1" dirty="0"/>
                        <a:t>6</a:t>
                      </a:r>
                    </a:p>
                  </a:txBody>
                  <a:tcPr marL="91449" marR="91449" marT="45721" marB="45721"/>
                </a:tc>
                <a:tc>
                  <a:txBody>
                    <a:bodyPr/>
                    <a:lstStyle/>
                    <a:p>
                      <a:r>
                        <a:rPr lang="en-US" sz="1400" b="1" dirty="0"/>
                        <a:t>Accommodation &amp; food service   (-40.19) (N10B)</a:t>
                      </a:r>
                    </a:p>
                  </a:txBody>
                  <a:tcPr marL="91449" marR="91449" marT="45721" marB="45721"/>
                </a:tc>
                <a:tc>
                  <a:txBody>
                    <a:bodyPr/>
                    <a:lstStyle/>
                    <a:p>
                      <a:r>
                        <a:rPr lang="en-US" sz="1400" dirty="0"/>
                        <a:t>Human, Health and Social Services</a:t>
                      </a:r>
                    </a:p>
                  </a:txBody>
                  <a:tcPr marL="91449" marR="91449" marT="45721" marB="45721"/>
                </a:tc>
                <a:extLst>
                  <a:ext uri="{0D108BD9-81ED-4DB2-BD59-A6C34878D82A}">
                    <a16:rowId xmlns:a16="http://schemas.microsoft.com/office/drawing/2014/main" val="10006"/>
                  </a:ext>
                </a:extLst>
              </a:tr>
              <a:tr h="304810">
                <a:tc>
                  <a:txBody>
                    <a:bodyPr/>
                    <a:lstStyle/>
                    <a:p>
                      <a:pPr>
                        <a:buFont typeface="Arial" pitchFamily="34" charset="0"/>
                        <a:buChar char="•"/>
                      </a:pPr>
                      <a:r>
                        <a:rPr lang="en-US" sz="1300" dirty="0"/>
                        <a:t>7</a:t>
                      </a:r>
                    </a:p>
                  </a:txBody>
                  <a:tcPr marL="91449" marR="91449" marT="45721" marB="45721"/>
                </a:tc>
                <a:tc>
                  <a:txBody>
                    <a:bodyPr/>
                    <a:lstStyle/>
                    <a:p>
                      <a:pPr>
                        <a:buFont typeface="Arial" pitchFamily="34" charset="0"/>
                        <a:buChar char="•"/>
                      </a:pPr>
                      <a:r>
                        <a:rPr lang="en-US" sz="1400" b="1" dirty="0"/>
                        <a:t>Transportation and Storage         (-49.23)</a:t>
                      </a:r>
                    </a:p>
                  </a:txBody>
                  <a:tcPr marL="91449" marR="91449" marT="45721" marB="45721"/>
                </a:tc>
                <a:tc>
                  <a:txBody>
                    <a:bodyPr/>
                    <a:lstStyle/>
                    <a:p>
                      <a:endParaRPr lang="en-US" sz="1400" dirty="0"/>
                    </a:p>
                  </a:txBody>
                  <a:tcPr marL="91449" marR="91449" marT="45721" marB="45721"/>
                </a:tc>
                <a:extLst>
                  <a:ext uri="{0D108BD9-81ED-4DB2-BD59-A6C34878D82A}">
                    <a16:rowId xmlns:a16="http://schemas.microsoft.com/office/drawing/2014/main" val="10007"/>
                  </a:ext>
                </a:extLst>
              </a:tr>
              <a:tr h="304810">
                <a:tc>
                  <a:txBody>
                    <a:bodyPr/>
                    <a:lstStyle/>
                    <a:p>
                      <a:r>
                        <a:rPr lang="en-US" sz="1300" dirty="0"/>
                        <a:t>8</a:t>
                      </a:r>
                    </a:p>
                  </a:txBody>
                  <a:tcPr marL="91449" marR="91449" marT="45721" marB="45721"/>
                </a:tc>
                <a:tc>
                  <a:txBody>
                    <a:bodyPr/>
                    <a:lstStyle/>
                    <a:p>
                      <a:r>
                        <a:rPr lang="en-US" sz="1400" dirty="0"/>
                        <a:t>Arts, entertainment and recreation</a:t>
                      </a:r>
                    </a:p>
                  </a:txBody>
                  <a:tcPr marL="91449" marR="91449" marT="45721" marB="45721"/>
                </a:tc>
                <a:tc>
                  <a:txBody>
                    <a:bodyPr/>
                    <a:lstStyle/>
                    <a:p>
                      <a:endParaRPr lang="en-US" sz="1400" dirty="0"/>
                    </a:p>
                  </a:txBody>
                  <a:tcPr marL="91449" marR="91449" marT="45721" marB="45721"/>
                </a:tc>
                <a:extLst>
                  <a:ext uri="{0D108BD9-81ED-4DB2-BD59-A6C34878D82A}">
                    <a16:rowId xmlns:a16="http://schemas.microsoft.com/office/drawing/2014/main" val="10008"/>
                  </a:ext>
                </a:extLst>
              </a:tr>
              <a:tr h="304810">
                <a:tc>
                  <a:txBody>
                    <a:bodyPr/>
                    <a:lstStyle/>
                    <a:p>
                      <a:r>
                        <a:rPr lang="en-US" sz="1300" b="1" dirty="0"/>
                        <a:t>9</a:t>
                      </a:r>
                    </a:p>
                  </a:txBody>
                  <a:tcPr marL="91449" marR="91449" marT="45721" marB="45721"/>
                </a:tc>
                <a:tc>
                  <a:txBody>
                    <a:bodyPr/>
                    <a:lstStyle/>
                    <a:p>
                      <a:r>
                        <a:rPr lang="en-US" sz="1400" b="1" dirty="0"/>
                        <a:t>Real estate.                                      (-21.99)</a:t>
                      </a:r>
                    </a:p>
                  </a:txBody>
                  <a:tcPr marL="91449" marR="91449" marT="45721" marB="45721"/>
                </a:tc>
                <a:tc>
                  <a:txBody>
                    <a:bodyPr/>
                    <a:lstStyle/>
                    <a:p>
                      <a:endParaRPr lang="en-US" sz="1400" dirty="0"/>
                    </a:p>
                  </a:txBody>
                  <a:tcPr marL="91449" marR="91449" marT="45721" marB="45721"/>
                </a:tc>
                <a:extLst>
                  <a:ext uri="{0D108BD9-81ED-4DB2-BD59-A6C34878D82A}">
                    <a16:rowId xmlns:a16="http://schemas.microsoft.com/office/drawing/2014/main" val="10009"/>
                  </a:ext>
                </a:extLst>
              </a:tr>
              <a:tr h="304810">
                <a:tc>
                  <a:txBody>
                    <a:bodyPr/>
                    <a:lstStyle/>
                    <a:p>
                      <a:r>
                        <a:rPr lang="en-US" sz="1300" dirty="0"/>
                        <a:t>10</a:t>
                      </a:r>
                    </a:p>
                  </a:txBody>
                  <a:tcPr marL="91449" marR="91449" marT="45721" marB="45721"/>
                </a:tc>
                <a:tc>
                  <a:txBody>
                    <a:bodyPr/>
                    <a:lstStyle/>
                    <a:p>
                      <a:r>
                        <a:rPr lang="en-US" sz="1400" dirty="0"/>
                        <a:t>Professional, scientific and Tech.</a:t>
                      </a:r>
                    </a:p>
                  </a:txBody>
                  <a:tcPr marL="91449" marR="91449" marT="45721" marB="45721"/>
                </a:tc>
                <a:tc>
                  <a:txBody>
                    <a:bodyPr/>
                    <a:lstStyle/>
                    <a:p>
                      <a:endParaRPr lang="en-US" sz="1400" dirty="0"/>
                    </a:p>
                  </a:txBody>
                  <a:tcPr marL="91449" marR="91449" marT="45721" marB="45721"/>
                </a:tc>
                <a:extLst>
                  <a:ext uri="{0D108BD9-81ED-4DB2-BD59-A6C34878D82A}">
                    <a16:rowId xmlns:a16="http://schemas.microsoft.com/office/drawing/2014/main" val="10010"/>
                  </a:ext>
                </a:extLst>
              </a:tr>
              <a:tr h="304810">
                <a:tc>
                  <a:txBody>
                    <a:bodyPr/>
                    <a:lstStyle/>
                    <a:p>
                      <a:r>
                        <a:rPr lang="en-US" sz="1300" dirty="0"/>
                        <a:t>11</a:t>
                      </a:r>
                    </a:p>
                  </a:txBody>
                  <a:tcPr marL="91449" marR="91449" marT="45721" marB="45721"/>
                </a:tc>
                <a:tc>
                  <a:txBody>
                    <a:bodyPr/>
                    <a:lstStyle/>
                    <a:p>
                      <a:r>
                        <a:rPr lang="en-US" sz="1400" dirty="0"/>
                        <a:t>Administrative and support service</a:t>
                      </a:r>
                    </a:p>
                  </a:txBody>
                  <a:tcPr marL="91449" marR="91449" marT="45721" marB="45721"/>
                </a:tc>
                <a:tc>
                  <a:txBody>
                    <a:bodyPr/>
                    <a:lstStyle/>
                    <a:p>
                      <a:endParaRPr lang="en-US" sz="1400" dirty="0"/>
                    </a:p>
                  </a:txBody>
                  <a:tcPr marL="91449" marR="91449" marT="45721" marB="45721"/>
                </a:tc>
                <a:extLst>
                  <a:ext uri="{0D108BD9-81ED-4DB2-BD59-A6C34878D82A}">
                    <a16:rowId xmlns:a16="http://schemas.microsoft.com/office/drawing/2014/main" val="10011"/>
                  </a:ext>
                </a:extLst>
              </a:tr>
              <a:tr h="304810">
                <a:tc>
                  <a:txBody>
                    <a:bodyPr/>
                    <a:lstStyle/>
                    <a:p>
                      <a:r>
                        <a:rPr lang="en-US" sz="1300" b="1" dirty="0"/>
                        <a:t>12</a:t>
                      </a:r>
                    </a:p>
                  </a:txBody>
                  <a:tcPr marL="91449" marR="91449" marT="45721" marB="45721"/>
                </a:tc>
                <a:tc>
                  <a:txBody>
                    <a:bodyPr/>
                    <a:lstStyle/>
                    <a:p>
                      <a:r>
                        <a:rPr lang="en-US" sz="1400" b="1" dirty="0"/>
                        <a:t>Education and other services         (-24.12)</a:t>
                      </a:r>
                    </a:p>
                  </a:txBody>
                  <a:tcPr marL="91449" marR="91449" marT="45721" marB="45721"/>
                </a:tc>
                <a:tc>
                  <a:txBody>
                    <a:bodyPr/>
                    <a:lstStyle/>
                    <a:p>
                      <a:endParaRPr lang="en-US" sz="1400" dirty="0"/>
                    </a:p>
                  </a:txBody>
                  <a:tcPr marL="91449" marR="91449" marT="45721" marB="45721"/>
                </a:tc>
                <a:extLst>
                  <a:ext uri="{0D108BD9-81ED-4DB2-BD59-A6C34878D82A}">
                    <a16:rowId xmlns:a16="http://schemas.microsoft.com/office/drawing/2014/main" val="10012"/>
                  </a:ext>
                </a:extLst>
              </a:tr>
              <a:tr h="304810">
                <a:tc>
                  <a:txBody>
                    <a:bodyPr/>
                    <a:lstStyle/>
                    <a:p>
                      <a:r>
                        <a:rPr lang="en-US" sz="1300" dirty="0"/>
                        <a:t>13</a:t>
                      </a:r>
                    </a:p>
                  </a:txBody>
                  <a:tcPr marL="91449" marR="91449" marT="45721" marB="45721"/>
                </a:tc>
                <a:tc>
                  <a:txBody>
                    <a:bodyPr/>
                    <a:lstStyle/>
                    <a:p>
                      <a:r>
                        <a:rPr lang="en-US" sz="1400" dirty="0"/>
                        <a:t>Others</a:t>
                      </a:r>
                    </a:p>
                  </a:txBody>
                  <a:tcPr marL="91449" marR="91449" marT="45721" marB="45721"/>
                </a:tc>
                <a:tc>
                  <a:txBody>
                    <a:bodyPr/>
                    <a:lstStyle/>
                    <a:p>
                      <a:endParaRPr lang="en-US" sz="1400" dirty="0"/>
                    </a:p>
                  </a:txBody>
                  <a:tcPr marL="91449" marR="91449" marT="45721" marB="45721"/>
                </a:tc>
                <a:extLst>
                  <a:ext uri="{0D108BD9-81ED-4DB2-BD59-A6C34878D82A}">
                    <a16:rowId xmlns:a16="http://schemas.microsoft.com/office/drawing/2014/main" val="10013"/>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a:extLst>
              <a:ext uri="{FF2B5EF4-FFF2-40B4-BE49-F238E27FC236}">
                <a16:creationId xmlns:a16="http://schemas.microsoft.com/office/drawing/2014/main" id="{749C091E-E260-4D89-B1E3-0A28316E4502}"/>
              </a:ext>
            </a:extLst>
          </p:cNvPr>
          <p:cNvSpPr>
            <a:spLocks noChangeArrowheads="1"/>
          </p:cNvSpPr>
          <p:nvPr/>
        </p:nvSpPr>
        <p:spPr bwMode="auto">
          <a:xfrm>
            <a:off x="1331913" y="115888"/>
            <a:ext cx="7453312"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600" b="1">
                <a:solidFill>
                  <a:srgbClr val="1D2228"/>
                </a:solidFill>
                <a:cs typeface="Times New Roman" panose="02020603050405020304" pitchFamily="18" charset="0"/>
              </a:rPr>
              <a:t>Logistics and Mobility Sector: A Postmortem and Catalyst to World Economic Recovery Post Covid 19….. Comrade Kayode Opeifa</a:t>
            </a:r>
            <a:endParaRPr lang="en-US" altLang="en-US"/>
          </a:p>
        </p:txBody>
      </p:sp>
      <p:sp>
        <p:nvSpPr>
          <p:cNvPr id="19459" name="TextBox 6">
            <a:extLst>
              <a:ext uri="{FF2B5EF4-FFF2-40B4-BE49-F238E27FC236}">
                <a16:creationId xmlns:a16="http://schemas.microsoft.com/office/drawing/2014/main" id="{98781215-ED2F-4B1B-8BD8-0BDF64E216D2}"/>
              </a:ext>
            </a:extLst>
          </p:cNvPr>
          <p:cNvSpPr txBox="1">
            <a:spLocks noChangeArrowheads="1"/>
          </p:cNvSpPr>
          <p:nvPr/>
        </p:nvSpPr>
        <p:spPr bwMode="auto">
          <a:xfrm>
            <a:off x="1042988" y="836613"/>
            <a:ext cx="7993062"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600" b="1"/>
              <a:t>GDP SECTOR GROWTH IN THE LAST FOUR YEARS(%ANNUAL)</a:t>
            </a:r>
            <a:endParaRPr lang="en-US" altLang="en-US" sz="1600"/>
          </a:p>
          <a:p>
            <a:pPr eaLnBrk="1" hangingPunct="1"/>
            <a:r>
              <a:rPr lang="en-US" altLang="en-US" sz="1400"/>
              <a:t>Nigeria’s GDP contracts by 6.10% in Q2 2020, as critical sectors declined</a:t>
            </a:r>
          </a:p>
          <a:p>
            <a:pPr eaLnBrk="1" hangingPunct="1"/>
            <a:r>
              <a:rPr lang="en-US" altLang="en-US" sz="1600"/>
              <a:t> </a:t>
            </a:r>
          </a:p>
          <a:p>
            <a:pPr eaLnBrk="1" hangingPunct="1"/>
            <a:r>
              <a:rPr lang="en-US" altLang="en-US" sz="1600"/>
              <a:t> </a:t>
            </a:r>
          </a:p>
        </p:txBody>
      </p:sp>
      <p:graphicFrame>
        <p:nvGraphicFramePr>
          <p:cNvPr id="6" name="Table 5">
            <a:extLst>
              <a:ext uri="{FF2B5EF4-FFF2-40B4-BE49-F238E27FC236}">
                <a16:creationId xmlns:a16="http://schemas.microsoft.com/office/drawing/2014/main" id="{DC6CF06B-F1FF-497F-B384-CA1984DDD4A9}"/>
              </a:ext>
            </a:extLst>
          </p:cNvPr>
          <p:cNvGraphicFramePr>
            <a:graphicFrameLocks noGrp="1"/>
          </p:cNvGraphicFramePr>
          <p:nvPr/>
        </p:nvGraphicFramePr>
        <p:xfrm>
          <a:off x="1042988" y="1309688"/>
          <a:ext cx="7850187" cy="5548312"/>
        </p:xfrm>
        <a:graphic>
          <a:graphicData uri="http://schemas.openxmlformats.org/drawingml/2006/table">
            <a:tbl>
              <a:tblPr firstRow="1" bandRow="1">
                <a:tableStyleId>{5C22544A-7EE6-4342-B048-85BDC9FD1C3A}</a:tableStyleId>
              </a:tblPr>
              <a:tblGrid>
                <a:gridCol w="504760">
                  <a:extLst>
                    <a:ext uri="{9D8B030D-6E8A-4147-A177-3AD203B41FA5}">
                      <a16:colId xmlns:a16="http://schemas.microsoft.com/office/drawing/2014/main" val="20000"/>
                    </a:ext>
                  </a:extLst>
                </a:gridCol>
                <a:gridCol w="2539189">
                  <a:extLst>
                    <a:ext uri="{9D8B030D-6E8A-4147-A177-3AD203B41FA5}">
                      <a16:colId xmlns:a16="http://schemas.microsoft.com/office/drawing/2014/main" val="20001"/>
                    </a:ext>
                  </a:extLst>
                </a:gridCol>
                <a:gridCol w="720935">
                  <a:extLst>
                    <a:ext uri="{9D8B030D-6E8A-4147-A177-3AD203B41FA5}">
                      <a16:colId xmlns:a16="http://schemas.microsoft.com/office/drawing/2014/main" val="20002"/>
                    </a:ext>
                  </a:extLst>
                </a:gridCol>
                <a:gridCol w="801040">
                  <a:extLst>
                    <a:ext uri="{9D8B030D-6E8A-4147-A177-3AD203B41FA5}">
                      <a16:colId xmlns:a16="http://schemas.microsoft.com/office/drawing/2014/main" val="20003"/>
                    </a:ext>
                  </a:extLst>
                </a:gridCol>
                <a:gridCol w="881142">
                  <a:extLst>
                    <a:ext uri="{9D8B030D-6E8A-4147-A177-3AD203B41FA5}">
                      <a16:colId xmlns:a16="http://schemas.microsoft.com/office/drawing/2014/main" val="20004"/>
                    </a:ext>
                  </a:extLst>
                </a:gridCol>
                <a:gridCol w="801040">
                  <a:extLst>
                    <a:ext uri="{9D8B030D-6E8A-4147-A177-3AD203B41FA5}">
                      <a16:colId xmlns:a16="http://schemas.microsoft.com/office/drawing/2014/main" val="20005"/>
                    </a:ext>
                  </a:extLst>
                </a:gridCol>
                <a:gridCol w="801040">
                  <a:extLst>
                    <a:ext uri="{9D8B030D-6E8A-4147-A177-3AD203B41FA5}">
                      <a16:colId xmlns:a16="http://schemas.microsoft.com/office/drawing/2014/main" val="20006"/>
                    </a:ext>
                  </a:extLst>
                </a:gridCol>
                <a:gridCol w="801040">
                  <a:extLst>
                    <a:ext uri="{9D8B030D-6E8A-4147-A177-3AD203B41FA5}">
                      <a16:colId xmlns:a16="http://schemas.microsoft.com/office/drawing/2014/main" val="20007"/>
                    </a:ext>
                  </a:extLst>
                </a:gridCol>
              </a:tblGrid>
              <a:tr h="243863">
                <a:tc>
                  <a:txBody>
                    <a:bodyPr/>
                    <a:lstStyle/>
                    <a:p>
                      <a:endParaRPr lang="en-US" sz="1000" dirty="0">
                        <a:latin typeface="Arial" pitchFamily="34" charset="0"/>
                        <a:cs typeface="Arial" pitchFamily="34" charset="0"/>
                      </a:endParaRPr>
                    </a:p>
                  </a:txBody>
                  <a:tcPr marL="91455" marR="91455" marT="45724" marB="45724"/>
                </a:tc>
                <a:tc>
                  <a:txBody>
                    <a:bodyPr/>
                    <a:lstStyle/>
                    <a:p>
                      <a:r>
                        <a:rPr lang="en-US" sz="1000" dirty="0"/>
                        <a:t>SECTOR</a:t>
                      </a:r>
                    </a:p>
                  </a:txBody>
                  <a:tcPr marL="91455" marR="91455" marT="45724" marB="45724"/>
                </a:tc>
                <a:tc>
                  <a:txBody>
                    <a:bodyPr/>
                    <a:lstStyle/>
                    <a:p>
                      <a:r>
                        <a:rPr lang="en-US" sz="1000" dirty="0"/>
                        <a:t>2016</a:t>
                      </a:r>
                    </a:p>
                  </a:txBody>
                  <a:tcPr marL="91455" marR="91455" marT="45724" marB="45724"/>
                </a:tc>
                <a:tc>
                  <a:txBody>
                    <a:bodyPr/>
                    <a:lstStyle/>
                    <a:p>
                      <a:r>
                        <a:rPr lang="en-US" sz="1000" dirty="0"/>
                        <a:t>2017</a:t>
                      </a:r>
                    </a:p>
                  </a:txBody>
                  <a:tcPr marL="91455" marR="91455" marT="45724" marB="45724"/>
                </a:tc>
                <a:tc>
                  <a:txBody>
                    <a:bodyPr/>
                    <a:lstStyle/>
                    <a:p>
                      <a:r>
                        <a:rPr lang="en-US" sz="1000" dirty="0"/>
                        <a:t>2018</a:t>
                      </a:r>
                    </a:p>
                  </a:txBody>
                  <a:tcPr marL="91455" marR="91455" marT="45724" marB="45724"/>
                </a:tc>
                <a:tc>
                  <a:txBody>
                    <a:bodyPr/>
                    <a:lstStyle/>
                    <a:p>
                      <a:r>
                        <a:rPr lang="en-US" sz="1000" dirty="0"/>
                        <a:t>2019</a:t>
                      </a:r>
                    </a:p>
                  </a:txBody>
                  <a:tcPr marL="91455" marR="91455" marT="45724" marB="45724"/>
                </a:tc>
                <a:tc>
                  <a:txBody>
                    <a:bodyPr/>
                    <a:lstStyle/>
                    <a:p>
                      <a:r>
                        <a:rPr lang="en-US" sz="1000" dirty="0"/>
                        <a:t>2020 Q1</a:t>
                      </a:r>
                    </a:p>
                  </a:txBody>
                  <a:tcPr marL="91455" marR="91455" marT="45724" marB="45724"/>
                </a:tc>
                <a:tc>
                  <a:txBody>
                    <a:bodyPr/>
                    <a:lstStyle/>
                    <a:p>
                      <a:r>
                        <a:rPr lang="en-US" sz="1000" dirty="0"/>
                        <a:t>2020 Q2</a:t>
                      </a:r>
                    </a:p>
                  </a:txBody>
                  <a:tcPr marL="91455" marR="91455" marT="45724" marB="45724"/>
                </a:tc>
                <a:extLst>
                  <a:ext uri="{0D108BD9-81ED-4DB2-BD59-A6C34878D82A}">
                    <a16:rowId xmlns:a16="http://schemas.microsoft.com/office/drawing/2014/main" val="10000"/>
                  </a:ext>
                </a:extLst>
              </a:tr>
              <a:tr h="270744">
                <a:tc>
                  <a:txBody>
                    <a:bodyPr/>
                    <a:lstStyle/>
                    <a:p>
                      <a:r>
                        <a:rPr lang="en-US" sz="1000" dirty="0">
                          <a:latin typeface="Arial" pitchFamily="34" charset="0"/>
                          <a:cs typeface="Arial" pitchFamily="34" charset="0"/>
                        </a:rPr>
                        <a:t>1</a:t>
                      </a:r>
                    </a:p>
                  </a:txBody>
                  <a:tcPr marL="91455" marR="91455" marT="45724" marB="45724"/>
                </a:tc>
                <a:tc>
                  <a:txBody>
                    <a:bodyPr/>
                    <a:lstStyle/>
                    <a:p>
                      <a:r>
                        <a:rPr lang="en-US" sz="1000" dirty="0"/>
                        <a:t>Agriculture</a:t>
                      </a:r>
                    </a:p>
                  </a:txBody>
                  <a:tcPr marL="91455" marR="91455" marT="45724" marB="45724"/>
                </a:tc>
                <a:tc>
                  <a:txBody>
                    <a:bodyPr/>
                    <a:lstStyle/>
                    <a:p>
                      <a:r>
                        <a:rPr lang="en-US" sz="1000" dirty="0"/>
                        <a:t>4.11</a:t>
                      </a:r>
                    </a:p>
                  </a:txBody>
                  <a:tcPr marL="91455" marR="91455" marT="45724" marB="45724"/>
                </a:tc>
                <a:tc>
                  <a:txBody>
                    <a:bodyPr/>
                    <a:lstStyle/>
                    <a:p>
                      <a:pPr>
                        <a:buFont typeface="Arial" pitchFamily="34" charset="0"/>
                        <a:buNone/>
                      </a:pPr>
                      <a:r>
                        <a:rPr lang="en-US" sz="1000" dirty="0"/>
                        <a:t>3.45</a:t>
                      </a:r>
                    </a:p>
                  </a:txBody>
                  <a:tcPr marL="91455" marR="91455" marT="45724" marB="45724"/>
                </a:tc>
                <a:tc>
                  <a:txBody>
                    <a:bodyPr/>
                    <a:lstStyle/>
                    <a:p>
                      <a:r>
                        <a:rPr lang="en-US" sz="1000" dirty="0"/>
                        <a:t>2.12</a:t>
                      </a:r>
                    </a:p>
                  </a:txBody>
                  <a:tcPr marL="91455" marR="91455" marT="45724" marB="45724"/>
                </a:tc>
                <a:tc>
                  <a:txBody>
                    <a:bodyPr/>
                    <a:lstStyle/>
                    <a:p>
                      <a:r>
                        <a:rPr lang="en-US" sz="1000" dirty="0"/>
                        <a:t>2.36</a:t>
                      </a:r>
                    </a:p>
                  </a:txBody>
                  <a:tcPr marL="91455" marR="91455" marT="45724" marB="45724"/>
                </a:tc>
                <a:tc>
                  <a:txBody>
                    <a:bodyPr/>
                    <a:lstStyle/>
                    <a:p>
                      <a:r>
                        <a:rPr lang="en-US" sz="1000" dirty="0"/>
                        <a:t>2.36</a:t>
                      </a:r>
                    </a:p>
                  </a:txBody>
                  <a:tcPr marL="91455" marR="91455" marT="45724" marB="45724"/>
                </a:tc>
                <a:tc>
                  <a:txBody>
                    <a:bodyPr/>
                    <a:lstStyle/>
                    <a:p>
                      <a:r>
                        <a:rPr lang="en-US" sz="1000" dirty="0"/>
                        <a:t>1.58</a:t>
                      </a:r>
                    </a:p>
                  </a:txBody>
                  <a:tcPr marL="91455" marR="91455" marT="45724" marB="45724"/>
                </a:tc>
                <a:extLst>
                  <a:ext uri="{0D108BD9-81ED-4DB2-BD59-A6C34878D82A}">
                    <a16:rowId xmlns:a16="http://schemas.microsoft.com/office/drawing/2014/main" val="10001"/>
                  </a:ext>
                </a:extLst>
              </a:tr>
              <a:tr h="259943">
                <a:tc>
                  <a:txBody>
                    <a:bodyPr/>
                    <a:lstStyle/>
                    <a:p>
                      <a:r>
                        <a:rPr lang="en-US" sz="1000" dirty="0">
                          <a:latin typeface="Arial" pitchFamily="34" charset="0"/>
                          <a:cs typeface="Arial" pitchFamily="34" charset="0"/>
                        </a:rPr>
                        <a:t>2</a:t>
                      </a:r>
                    </a:p>
                  </a:txBody>
                  <a:tcPr marL="91455" marR="91455" marT="45724" marB="45724"/>
                </a:tc>
                <a:tc>
                  <a:txBody>
                    <a:bodyPr/>
                    <a:lstStyle/>
                    <a:p>
                      <a:r>
                        <a:rPr lang="en-US" sz="1000" dirty="0" err="1"/>
                        <a:t>Minning</a:t>
                      </a:r>
                      <a:r>
                        <a:rPr lang="en-US" sz="1000" dirty="0"/>
                        <a:t> and Quarrying</a:t>
                      </a:r>
                    </a:p>
                  </a:txBody>
                  <a:tcPr marL="91455" marR="91455" marT="45724" marB="45724"/>
                </a:tc>
                <a:tc>
                  <a:txBody>
                    <a:bodyPr/>
                    <a:lstStyle/>
                    <a:p>
                      <a:r>
                        <a:rPr lang="en-US" sz="1000" dirty="0"/>
                        <a:t>-14.45</a:t>
                      </a:r>
                    </a:p>
                  </a:txBody>
                  <a:tcPr marL="91455" marR="91455" marT="45724" marB="45724"/>
                </a:tc>
                <a:tc>
                  <a:txBody>
                    <a:bodyPr/>
                    <a:lstStyle/>
                    <a:p>
                      <a:r>
                        <a:rPr lang="en-US" sz="1000" dirty="0"/>
                        <a:t>4.62</a:t>
                      </a:r>
                    </a:p>
                  </a:txBody>
                  <a:tcPr marL="91455" marR="91455" marT="45724" marB="45724"/>
                </a:tc>
                <a:tc>
                  <a:txBody>
                    <a:bodyPr/>
                    <a:lstStyle/>
                    <a:p>
                      <a:r>
                        <a:rPr lang="en-US" sz="1000" dirty="0"/>
                        <a:t>1.27</a:t>
                      </a:r>
                    </a:p>
                  </a:txBody>
                  <a:tcPr marL="91455" marR="91455" marT="45724" marB="45724"/>
                </a:tc>
                <a:tc>
                  <a:txBody>
                    <a:bodyPr/>
                    <a:lstStyle/>
                    <a:p>
                      <a:r>
                        <a:rPr lang="en-US" sz="1000" dirty="0"/>
                        <a:t>4.43</a:t>
                      </a:r>
                    </a:p>
                  </a:txBody>
                  <a:tcPr marL="91455" marR="91455" marT="45724" marB="45724"/>
                </a:tc>
                <a:tc>
                  <a:txBody>
                    <a:bodyPr/>
                    <a:lstStyle/>
                    <a:p>
                      <a:r>
                        <a:rPr lang="en-US" sz="1000" dirty="0"/>
                        <a:t>4.43</a:t>
                      </a:r>
                    </a:p>
                  </a:txBody>
                  <a:tcPr marL="91455" marR="91455" marT="45724" marB="45724"/>
                </a:tc>
                <a:tc>
                  <a:txBody>
                    <a:bodyPr/>
                    <a:lstStyle/>
                    <a:p>
                      <a:r>
                        <a:rPr lang="en-US" sz="1000" dirty="0"/>
                        <a:t>-6.60</a:t>
                      </a:r>
                    </a:p>
                  </a:txBody>
                  <a:tcPr marL="91455" marR="91455" marT="45724" marB="45724"/>
                </a:tc>
                <a:extLst>
                  <a:ext uri="{0D108BD9-81ED-4DB2-BD59-A6C34878D82A}">
                    <a16:rowId xmlns:a16="http://schemas.microsoft.com/office/drawing/2014/main" val="10002"/>
                  </a:ext>
                </a:extLst>
              </a:tr>
              <a:tr h="273656">
                <a:tc>
                  <a:txBody>
                    <a:bodyPr/>
                    <a:lstStyle/>
                    <a:p>
                      <a:r>
                        <a:rPr lang="en-US" sz="1000" dirty="0">
                          <a:latin typeface="Arial" pitchFamily="34" charset="0"/>
                          <a:cs typeface="Arial" pitchFamily="34" charset="0"/>
                        </a:rPr>
                        <a:t>3</a:t>
                      </a:r>
                    </a:p>
                  </a:txBody>
                  <a:tcPr marL="91455" marR="91455" marT="45724" marB="45724"/>
                </a:tc>
                <a:tc>
                  <a:txBody>
                    <a:bodyPr/>
                    <a:lstStyle/>
                    <a:p>
                      <a:r>
                        <a:rPr lang="en-US" sz="1000" dirty="0"/>
                        <a:t>Manufacturing</a:t>
                      </a:r>
                    </a:p>
                  </a:txBody>
                  <a:tcPr marL="91455" marR="91455" marT="45724" marB="45724"/>
                </a:tc>
                <a:tc>
                  <a:txBody>
                    <a:bodyPr/>
                    <a:lstStyle/>
                    <a:p>
                      <a:r>
                        <a:rPr lang="en-US" sz="1000" dirty="0"/>
                        <a:t>-4.32</a:t>
                      </a:r>
                    </a:p>
                  </a:txBody>
                  <a:tcPr marL="91455" marR="91455" marT="45724" marB="45724"/>
                </a:tc>
                <a:tc>
                  <a:txBody>
                    <a:bodyPr/>
                    <a:lstStyle/>
                    <a:p>
                      <a:r>
                        <a:rPr lang="en-US" sz="1000" dirty="0"/>
                        <a:t>-0.21</a:t>
                      </a:r>
                    </a:p>
                  </a:txBody>
                  <a:tcPr marL="91455" marR="91455" marT="45724" marB="45724"/>
                </a:tc>
                <a:tc>
                  <a:txBody>
                    <a:bodyPr/>
                    <a:lstStyle/>
                    <a:p>
                      <a:r>
                        <a:rPr lang="en-US" sz="1000" dirty="0"/>
                        <a:t>2.09</a:t>
                      </a:r>
                    </a:p>
                  </a:txBody>
                  <a:tcPr marL="91455" marR="91455" marT="45724" marB="45724"/>
                </a:tc>
                <a:tc>
                  <a:txBody>
                    <a:bodyPr/>
                    <a:lstStyle/>
                    <a:p>
                      <a:r>
                        <a:rPr lang="en-US" sz="1000" dirty="0"/>
                        <a:t>0.77</a:t>
                      </a:r>
                    </a:p>
                  </a:txBody>
                  <a:tcPr marL="91455" marR="91455" marT="45724" marB="45724"/>
                </a:tc>
                <a:tc>
                  <a:txBody>
                    <a:bodyPr/>
                    <a:lstStyle/>
                    <a:p>
                      <a:r>
                        <a:rPr lang="en-US" sz="1000" dirty="0"/>
                        <a:t>0.77</a:t>
                      </a:r>
                    </a:p>
                  </a:txBody>
                  <a:tcPr marL="91455" marR="91455" marT="45724" marB="45724"/>
                </a:tc>
                <a:tc>
                  <a:txBody>
                    <a:bodyPr/>
                    <a:lstStyle/>
                    <a:p>
                      <a:r>
                        <a:rPr lang="en-US" sz="1000" dirty="0"/>
                        <a:t>-9.78</a:t>
                      </a:r>
                    </a:p>
                  </a:txBody>
                  <a:tcPr marL="91455" marR="91455" marT="45724" marB="45724"/>
                </a:tc>
                <a:extLst>
                  <a:ext uri="{0D108BD9-81ED-4DB2-BD59-A6C34878D82A}">
                    <a16:rowId xmlns:a16="http://schemas.microsoft.com/office/drawing/2014/main" val="10003"/>
                  </a:ext>
                </a:extLst>
              </a:tr>
              <a:tr h="287369">
                <a:tc>
                  <a:txBody>
                    <a:bodyPr/>
                    <a:lstStyle/>
                    <a:p>
                      <a:r>
                        <a:rPr lang="en-US" sz="1000" dirty="0">
                          <a:latin typeface="Arial" pitchFamily="34" charset="0"/>
                          <a:cs typeface="Arial" pitchFamily="34" charset="0"/>
                        </a:rPr>
                        <a:t>4</a:t>
                      </a:r>
                    </a:p>
                  </a:txBody>
                  <a:tcPr marL="91455" marR="91455" marT="45724" marB="45724"/>
                </a:tc>
                <a:tc>
                  <a:txBody>
                    <a:bodyPr/>
                    <a:lstStyle/>
                    <a:p>
                      <a:r>
                        <a:rPr lang="en-US" sz="1000" dirty="0"/>
                        <a:t>Electricity, Gas, Steam, air Conditioning</a:t>
                      </a:r>
                    </a:p>
                  </a:txBody>
                  <a:tcPr marL="91455" marR="91455" marT="45724" marB="45724"/>
                </a:tc>
                <a:tc>
                  <a:txBody>
                    <a:bodyPr/>
                    <a:lstStyle/>
                    <a:p>
                      <a:r>
                        <a:rPr lang="en-US" sz="1000" dirty="0"/>
                        <a:t>-15.00</a:t>
                      </a:r>
                    </a:p>
                  </a:txBody>
                  <a:tcPr marL="91455" marR="91455" marT="45724" marB="45724"/>
                </a:tc>
                <a:tc>
                  <a:txBody>
                    <a:bodyPr/>
                    <a:lstStyle/>
                    <a:p>
                      <a:r>
                        <a:rPr lang="en-US" sz="1000" dirty="0"/>
                        <a:t>16.43</a:t>
                      </a:r>
                    </a:p>
                  </a:txBody>
                  <a:tcPr marL="91455" marR="91455" marT="45724" marB="45724"/>
                </a:tc>
                <a:tc>
                  <a:txBody>
                    <a:bodyPr/>
                    <a:lstStyle/>
                    <a:p>
                      <a:r>
                        <a:rPr lang="en-US" sz="1000" dirty="0"/>
                        <a:t>7.30</a:t>
                      </a:r>
                    </a:p>
                  </a:txBody>
                  <a:tcPr marL="91455" marR="91455" marT="45724" marB="45724"/>
                </a:tc>
                <a:tc>
                  <a:txBody>
                    <a:bodyPr/>
                    <a:lstStyle/>
                    <a:p>
                      <a:r>
                        <a:rPr lang="en-US" sz="1000" dirty="0"/>
                        <a:t>-4.86</a:t>
                      </a:r>
                    </a:p>
                  </a:txBody>
                  <a:tcPr marL="91455" marR="91455" marT="45724" marB="45724"/>
                </a:tc>
                <a:tc>
                  <a:txBody>
                    <a:bodyPr/>
                    <a:lstStyle/>
                    <a:p>
                      <a:r>
                        <a:rPr lang="en-US" sz="1000" dirty="0"/>
                        <a:t>-4.86</a:t>
                      </a:r>
                    </a:p>
                  </a:txBody>
                  <a:tcPr marL="91455" marR="91455" marT="45724" marB="45724"/>
                </a:tc>
                <a:tc>
                  <a:txBody>
                    <a:bodyPr/>
                    <a:lstStyle/>
                    <a:p>
                      <a:r>
                        <a:rPr lang="en-US" sz="1000" dirty="0"/>
                        <a:t>-3.00</a:t>
                      </a:r>
                    </a:p>
                  </a:txBody>
                  <a:tcPr marL="91455" marR="91455" marT="45724" marB="45724"/>
                </a:tc>
                <a:extLst>
                  <a:ext uri="{0D108BD9-81ED-4DB2-BD59-A6C34878D82A}">
                    <a16:rowId xmlns:a16="http://schemas.microsoft.com/office/drawing/2014/main" val="10004"/>
                  </a:ext>
                </a:extLst>
              </a:tr>
              <a:tr h="288060">
                <a:tc>
                  <a:txBody>
                    <a:bodyPr/>
                    <a:lstStyle/>
                    <a:p>
                      <a:r>
                        <a:rPr lang="en-US" sz="1000" dirty="0">
                          <a:latin typeface="Arial" pitchFamily="34" charset="0"/>
                          <a:cs typeface="Arial" pitchFamily="34" charset="0"/>
                        </a:rPr>
                        <a:t>5</a:t>
                      </a:r>
                    </a:p>
                  </a:txBody>
                  <a:tcPr marL="91455" marR="91455" marT="45724" marB="45724"/>
                </a:tc>
                <a:tc>
                  <a:txBody>
                    <a:bodyPr/>
                    <a:lstStyle/>
                    <a:p>
                      <a:r>
                        <a:rPr lang="en-US" sz="1000" dirty="0"/>
                        <a:t>Water Supply, Sewage, Waste Mgmt</a:t>
                      </a:r>
                    </a:p>
                  </a:txBody>
                  <a:tcPr marL="91455" marR="91455" marT="45724" marB="45724"/>
                </a:tc>
                <a:tc>
                  <a:txBody>
                    <a:bodyPr/>
                    <a:lstStyle/>
                    <a:p>
                      <a:r>
                        <a:rPr lang="en-US" sz="1000" dirty="0"/>
                        <a:t>9.27</a:t>
                      </a:r>
                    </a:p>
                  </a:txBody>
                  <a:tcPr marL="91455" marR="91455" marT="45724" marB="45724"/>
                </a:tc>
                <a:tc>
                  <a:txBody>
                    <a:bodyPr/>
                    <a:lstStyle/>
                    <a:p>
                      <a:r>
                        <a:rPr lang="en-US" sz="1000" dirty="0"/>
                        <a:t>4.16</a:t>
                      </a:r>
                    </a:p>
                  </a:txBody>
                  <a:tcPr marL="91455" marR="91455" marT="45724" marB="45724"/>
                </a:tc>
                <a:tc>
                  <a:txBody>
                    <a:bodyPr/>
                    <a:lstStyle/>
                    <a:p>
                      <a:r>
                        <a:rPr lang="en-US" sz="1000" dirty="0"/>
                        <a:t>7.21</a:t>
                      </a:r>
                    </a:p>
                  </a:txBody>
                  <a:tcPr marL="91455" marR="91455" marT="45724" marB="45724"/>
                </a:tc>
                <a:tc>
                  <a:txBody>
                    <a:bodyPr/>
                    <a:lstStyle/>
                    <a:p>
                      <a:r>
                        <a:rPr lang="en-US" sz="1000" dirty="0"/>
                        <a:t>5.47</a:t>
                      </a:r>
                    </a:p>
                  </a:txBody>
                  <a:tcPr marL="91455" marR="91455" marT="45724" marB="45724"/>
                </a:tc>
                <a:tc>
                  <a:txBody>
                    <a:bodyPr/>
                    <a:lstStyle/>
                    <a:p>
                      <a:r>
                        <a:rPr lang="en-US" sz="1000" dirty="0"/>
                        <a:t>5.47</a:t>
                      </a:r>
                    </a:p>
                  </a:txBody>
                  <a:tcPr marL="91455" marR="91455" marT="45724" marB="45724"/>
                </a:tc>
                <a:tc>
                  <a:txBody>
                    <a:bodyPr/>
                    <a:lstStyle/>
                    <a:p>
                      <a:r>
                        <a:rPr lang="en-US" sz="1000" dirty="0"/>
                        <a:t>5.71</a:t>
                      </a:r>
                    </a:p>
                  </a:txBody>
                  <a:tcPr marL="91455" marR="91455" marT="45724" marB="45724"/>
                </a:tc>
                <a:extLst>
                  <a:ext uri="{0D108BD9-81ED-4DB2-BD59-A6C34878D82A}">
                    <a16:rowId xmlns:a16="http://schemas.microsoft.com/office/drawing/2014/main" val="10005"/>
                  </a:ext>
                </a:extLst>
              </a:tr>
              <a:tr h="274946">
                <a:tc>
                  <a:txBody>
                    <a:bodyPr/>
                    <a:lstStyle/>
                    <a:p>
                      <a:r>
                        <a:rPr lang="en-US" sz="1000" b="1" dirty="0">
                          <a:latin typeface="Arial" pitchFamily="34" charset="0"/>
                          <a:cs typeface="Arial" pitchFamily="34" charset="0"/>
                        </a:rPr>
                        <a:t>6</a:t>
                      </a:r>
                    </a:p>
                  </a:txBody>
                  <a:tcPr marL="91455" marR="91455" marT="45724" marB="45724"/>
                </a:tc>
                <a:tc>
                  <a:txBody>
                    <a:bodyPr/>
                    <a:lstStyle/>
                    <a:p>
                      <a:r>
                        <a:rPr lang="en-US" sz="1000" b="1" dirty="0"/>
                        <a:t>Construction</a:t>
                      </a:r>
                    </a:p>
                  </a:txBody>
                  <a:tcPr marL="91455" marR="91455" marT="45724" marB="45724"/>
                </a:tc>
                <a:tc>
                  <a:txBody>
                    <a:bodyPr/>
                    <a:lstStyle/>
                    <a:p>
                      <a:r>
                        <a:rPr lang="en-US" sz="1000" b="1" dirty="0"/>
                        <a:t>-5.95</a:t>
                      </a:r>
                    </a:p>
                  </a:txBody>
                  <a:tcPr marL="91455" marR="91455" marT="45724" marB="45724"/>
                </a:tc>
                <a:tc>
                  <a:txBody>
                    <a:bodyPr/>
                    <a:lstStyle/>
                    <a:p>
                      <a:r>
                        <a:rPr lang="en-US" sz="1000" b="1" dirty="0"/>
                        <a:t>1.00</a:t>
                      </a:r>
                    </a:p>
                  </a:txBody>
                  <a:tcPr marL="91455" marR="91455" marT="45724" marB="45724"/>
                </a:tc>
                <a:tc>
                  <a:txBody>
                    <a:bodyPr/>
                    <a:lstStyle/>
                    <a:p>
                      <a:r>
                        <a:rPr lang="en-US" sz="1000" b="1" dirty="0"/>
                        <a:t>2.33</a:t>
                      </a:r>
                    </a:p>
                  </a:txBody>
                  <a:tcPr marL="91455" marR="91455" marT="45724" marB="45724"/>
                </a:tc>
                <a:tc>
                  <a:txBody>
                    <a:bodyPr/>
                    <a:lstStyle/>
                    <a:p>
                      <a:r>
                        <a:rPr lang="en-US" sz="1000" b="1" dirty="0"/>
                        <a:t>1.81</a:t>
                      </a:r>
                    </a:p>
                  </a:txBody>
                  <a:tcPr marL="91455" marR="91455" marT="45724" marB="45724"/>
                </a:tc>
                <a:tc>
                  <a:txBody>
                    <a:bodyPr/>
                    <a:lstStyle/>
                    <a:p>
                      <a:r>
                        <a:rPr lang="en-US" sz="1000" b="1" dirty="0"/>
                        <a:t>1.81</a:t>
                      </a:r>
                    </a:p>
                  </a:txBody>
                  <a:tcPr marL="91455" marR="91455" marT="45724" marB="45724"/>
                </a:tc>
                <a:tc>
                  <a:txBody>
                    <a:bodyPr/>
                    <a:lstStyle/>
                    <a:p>
                      <a:r>
                        <a:rPr lang="en-US" sz="1000" b="1" dirty="0"/>
                        <a:t>-31.77</a:t>
                      </a:r>
                    </a:p>
                  </a:txBody>
                  <a:tcPr marL="91455" marR="91455" marT="45724" marB="45724"/>
                </a:tc>
                <a:extLst>
                  <a:ext uri="{0D108BD9-81ED-4DB2-BD59-A6C34878D82A}">
                    <a16:rowId xmlns:a16="http://schemas.microsoft.com/office/drawing/2014/main" val="10006"/>
                  </a:ext>
                </a:extLst>
              </a:tr>
              <a:tr h="258177">
                <a:tc>
                  <a:txBody>
                    <a:bodyPr/>
                    <a:lstStyle/>
                    <a:p>
                      <a:r>
                        <a:rPr lang="en-US" sz="1000" dirty="0">
                          <a:latin typeface="Arial" pitchFamily="34" charset="0"/>
                          <a:cs typeface="Arial" pitchFamily="34" charset="0"/>
                        </a:rPr>
                        <a:t>7</a:t>
                      </a:r>
                    </a:p>
                  </a:txBody>
                  <a:tcPr marL="91455" marR="91455" marT="45724" marB="45724"/>
                </a:tc>
                <a:tc>
                  <a:txBody>
                    <a:bodyPr/>
                    <a:lstStyle/>
                    <a:p>
                      <a:r>
                        <a:rPr lang="en-US" sz="1000" dirty="0"/>
                        <a:t>Trade</a:t>
                      </a:r>
                    </a:p>
                  </a:txBody>
                  <a:tcPr marL="91455" marR="91455" marT="45724" marB="45724"/>
                </a:tc>
                <a:tc>
                  <a:txBody>
                    <a:bodyPr/>
                    <a:lstStyle/>
                    <a:p>
                      <a:r>
                        <a:rPr lang="en-US" sz="1000" dirty="0"/>
                        <a:t>-0.24</a:t>
                      </a:r>
                    </a:p>
                  </a:txBody>
                  <a:tcPr marL="91455" marR="91455" marT="45724" marB="45724"/>
                </a:tc>
                <a:tc>
                  <a:txBody>
                    <a:bodyPr/>
                    <a:lstStyle/>
                    <a:p>
                      <a:r>
                        <a:rPr lang="en-US" sz="1000" dirty="0"/>
                        <a:t>-1.05</a:t>
                      </a:r>
                    </a:p>
                  </a:txBody>
                  <a:tcPr marL="91455" marR="91455" marT="45724" marB="45724"/>
                </a:tc>
                <a:tc>
                  <a:txBody>
                    <a:bodyPr/>
                    <a:lstStyle/>
                    <a:p>
                      <a:r>
                        <a:rPr lang="en-US" sz="1000" dirty="0"/>
                        <a:t>-0.63</a:t>
                      </a:r>
                    </a:p>
                  </a:txBody>
                  <a:tcPr marL="91455" marR="91455" marT="45724" marB="45724"/>
                </a:tc>
                <a:tc>
                  <a:txBody>
                    <a:bodyPr/>
                    <a:lstStyle/>
                    <a:p>
                      <a:r>
                        <a:rPr lang="en-US" sz="1000" dirty="0"/>
                        <a:t>-0.38</a:t>
                      </a:r>
                    </a:p>
                  </a:txBody>
                  <a:tcPr marL="91455" marR="91455" marT="45724" marB="45724"/>
                </a:tc>
                <a:tc>
                  <a:txBody>
                    <a:bodyPr/>
                    <a:lstStyle/>
                    <a:p>
                      <a:r>
                        <a:rPr lang="en-US" sz="1000" dirty="0"/>
                        <a:t>-0.38</a:t>
                      </a:r>
                    </a:p>
                  </a:txBody>
                  <a:tcPr marL="91455" marR="91455" marT="45724" marB="45724"/>
                </a:tc>
                <a:tc>
                  <a:txBody>
                    <a:bodyPr/>
                    <a:lstStyle/>
                    <a:p>
                      <a:r>
                        <a:rPr lang="en-US" sz="1000" dirty="0"/>
                        <a:t>-16.59</a:t>
                      </a:r>
                    </a:p>
                  </a:txBody>
                  <a:tcPr marL="91455" marR="91455" marT="45724" marB="45724"/>
                </a:tc>
                <a:extLst>
                  <a:ext uri="{0D108BD9-81ED-4DB2-BD59-A6C34878D82A}">
                    <a16:rowId xmlns:a16="http://schemas.microsoft.com/office/drawing/2014/main" val="10007"/>
                  </a:ext>
                </a:extLst>
              </a:tr>
              <a:tr h="253344">
                <a:tc>
                  <a:txBody>
                    <a:bodyPr/>
                    <a:lstStyle/>
                    <a:p>
                      <a:r>
                        <a:rPr lang="en-US" sz="1000" b="1" dirty="0">
                          <a:latin typeface="Arial" pitchFamily="34" charset="0"/>
                          <a:cs typeface="Arial" pitchFamily="34" charset="0"/>
                        </a:rPr>
                        <a:t>8 </a:t>
                      </a:r>
                      <a:r>
                        <a:rPr lang="en-US" sz="1000" b="1" dirty="0" err="1">
                          <a:latin typeface="Arial" pitchFamily="34" charset="0"/>
                          <a:cs typeface="Arial" pitchFamily="34" charset="0"/>
                        </a:rPr>
                        <a:t>aa</a:t>
                      </a:r>
                      <a:endParaRPr lang="en-US" sz="1000" b="1" dirty="0">
                        <a:latin typeface="Arial" pitchFamily="34" charset="0"/>
                        <a:cs typeface="Arial" pitchFamily="34" charset="0"/>
                      </a:endParaRPr>
                    </a:p>
                  </a:txBody>
                  <a:tcPr marL="91455" marR="91455" marT="45724" marB="45724"/>
                </a:tc>
                <a:tc>
                  <a:txBody>
                    <a:bodyPr/>
                    <a:lstStyle/>
                    <a:p>
                      <a:r>
                        <a:rPr lang="en-US" sz="1000" b="1" dirty="0"/>
                        <a:t>Accommodation and Food Service</a:t>
                      </a:r>
                    </a:p>
                  </a:txBody>
                  <a:tcPr marL="91455" marR="91455" marT="45724" marB="45724"/>
                </a:tc>
                <a:tc>
                  <a:txBody>
                    <a:bodyPr/>
                    <a:lstStyle/>
                    <a:p>
                      <a:r>
                        <a:rPr lang="en-US" sz="1000" b="1" dirty="0"/>
                        <a:t>-5.32</a:t>
                      </a:r>
                    </a:p>
                  </a:txBody>
                  <a:tcPr marL="91455" marR="91455" marT="45724" marB="45724"/>
                </a:tc>
                <a:tc>
                  <a:txBody>
                    <a:bodyPr/>
                    <a:lstStyle/>
                    <a:p>
                      <a:r>
                        <a:rPr lang="en-US" sz="1000" b="1" dirty="0"/>
                        <a:t>-1.61</a:t>
                      </a:r>
                    </a:p>
                  </a:txBody>
                  <a:tcPr marL="91455" marR="91455" marT="45724" marB="45724"/>
                </a:tc>
                <a:tc>
                  <a:txBody>
                    <a:bodyPr/>
                    <a:lstStyle/>
                    <a:p>
                      <a:r>
                        <a:rPr lang="en-US" sz="1000" b="1" dirty="0"/>
                        <a:t>-1.76</a:t>
                      </a:r>
                    </a:p>
                  </a:txBody>
                  <a:tcPr marL="91455" marR="91455" marT="45724" marB="45724"/>
                </a:tc>
                <a:tc>
                  <a:txBody>
                    <a:bodyPr/>
                    <a:lstStyle/>
                    <a:p>
                      <a:r>
                        <a:rPr lang="en-US" sz="1000" b="1" dirty="0"/>
                        <a:t>2.85</a:t>
                      </a:r>
                    </a:p>
                  </a:txBody>
                  <a:tcPr marL="91455" marR="91455" marT="45724" marB="4572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a:t>2.85</a:t>
                      </a:r>
                    </a:p>
                  </a:txBody>
                  <a:tcPr marL="91455" marR="91455" marT="45724" marB="45724"/>
                </a:tc>
                <a:tc>
                  <a:txBody>
                    <a:bodyPr/>
                    <a:lstStyle/>
                    <a:p>
                      <a:r>
                        <a:rPr lang="en-US" sz="1000" b="1" dirty="0"/>
                        <a:t>-40.19</a:t>
                      </a:r>
                    </a:p>
                  </a:txBody>
                  <a:tcPr marL="91455" marR="91455" marT="45724" marB="45724"/>
                </a:tc>
                <a:extLst>
                  <a:ext uri="{0D108BD9-81ED-4DB2-BD59-A6C34878D82A}">
                    <a16:rowId xmlns:a16="http://schemas.microsoft.com/office/drawing/2014/main" val="10008"/>
                  </a:ext>
                </a:extLst>
              </a:tr>
              <a:tr h="253902">
                <a:tc>
                  <a:txBody>
                    <a:bodyPr/>
                    <a:lstStyle/>
                    <a:p>
                      <a:r>
                        <a:rPr lang="en-US" sz="1000" b="1" dirty="0">
                          <a:latin typeface="Arial" pitchFamily="34" charset="0"/>
                          <a:cs typeface="Arial" pitchFamily="34" charset="0"/>
                        </a:rPr>
                        <a:t>9</a:t>
                      </a:r>
                      <a:r>
                        <a:rPr lang="en-US" sz="1000" b="1" baseline="0" dirty="0">
                          <a:latin typeface="Arial" pitchFamily="34" charset="0"/>
                          <a:cs typeface="Arial" pitchFamily="34" charset="0"/>
                        </a:rPr>
                        <a:t> </a:t>
                      </a:r>
                      <a:r>
                        <a:rPr lang="en-US" sz="1000" b="1" baseline="0" dirty="0" err="1">
                          <a:latin typeface="Arial" pitchFamily="34" charset="0"/>
                          <a:cs typeface="Arial" pitchFamily="34" charset="0"/>
                        </a:rPr>
                        <a:t>aa</a:t>
                      </a:r>
                      <a:endParaRPr lang="en-US" sz="1000" b="1" dirty="0">
                        <a:latin typeface="Arial" pitchFamily="34" charset="0"/>
                        <a:cs typeface="Arial" pitchFamily="34" charset="0"/>
                      </a:endParaRPr>
                    </a:p>
                  </a:txBody>
                  <a:tcPr marL="91455" marR="91455" marT="45724" marB="45724"/>
                </a:tc>
                <a:tc>
                  <a:txBody>
                    <a:bodyPr/>
                    <a:lstStyle/>
                    <a:p>
                      <a:r>
                        <a:rPr lang="en-US" sz="1000" b="1" dirty="0"/>
                        <a:t>Transportation and Storage</a:t>
                      </a:r>
                    </a:p>
                  </a:txBody>
                  <a:tcPr marL="91455" marR="91455" marT="45724" marB="45724"/>
                </a:tc>
                <a:tc>
                  <a:txBody>
                    <a:bodyPr/>
                    <a:lstStyle/>
                    <a:p>
                      <a:r>
                        <a:rPr lang="en-US" sz="1000" b="1" dirty="0"/>
                        <a:t>0.39</a:t>
                      </a:r>
                    </a:p>
                  </a:txBody>
                  <a:tcPr marL="91455" marR="91455" marT="45724" marB="45724"/>
                </a:tc>
                <a:tc>
                  <a:txBody>
                    <a:bodyPr/>
                    <a:lstStyle/>
                    <a:p>
                      <a:r>
                        <a:rPr lang="en-US" sz="1000" b="1" dirty="0"/>
                        <a:t>3.86</a:t>
                      </a:r>
                    </a:p>
                  </a:txBody>
                  <a:tcPr marL="91455" marR="91455" marT="45724" marB="45724"/>
                </a:tc>
                <a:tc>
                  <a:txBody>
                    <a:bodyPr/>
                    <a:lstStyle/>
                    <a:p>
                      <a:r>
                        <a:rPr lang="en-US" sz="1000" b="1" dirty="0"/>
                        <a:t>13.91</a:t>
                      </a:r>
                    </a:p>
                  </a:txBody>
                  <a:tcPr marL="91455" marR="91455" marT="45724" marB="45724"/>
                </a:tc>
                <a:tc>
                  <a:txBody>
                    <a:bodyPr/>
                    <a:lstStyle/>
                    <a:p>
                      <a:r>
                        <a:rPr lang="en-US" sz="1000" b="1" dirty="0"/>
                        <a:t>10.73</a:t>
                      </a:r>
                    </a:p>
                  </a:txBody>
                  <a:tcPr marL="91455" marR="91455" marT="45724" marB="45724"/>
                </a:tc>
                <a:tc>
                  <a:txBody>
                    <a:bodyPr/>
                    <a:lstStyle/>
                    <a:p>
                      <a:r>
                        <a:rPr lang="en-US" sz="1000" b="1" dirty="0"/>
                        <a:t>10.73</a:t>
                      </a:r>
                    </a:p>
                  </a:txBody>
                  <a:tcPr marL="91455" marR="91455" marT="45724" marB="45724"/>
                </a:tc>
                <a:tc>
                  <a:txBody>
                    <a:bodyPr/>
                    <a:lstStyle/>
                    <a:p>
                      <a:r>
                        <a:rPr lang="en-US" sz="1000" b="1" dirty="0"/>
                        <a:t>-49.23</a:t>
                      </a:r>
                    </a:p>
                  </a:txBody>
                  <a:tcPr marL="91455" marR="91455" marT="45724" marB="45724"/>
                </a:tc>
                <a:extLst>
                  <a:ext uri="{0D108BD9-81ED-4DB2-BD59-A6C34878D82A}">
                    <a16:rowId xmlns:a16="http://schemas.microsoft.com/office/drawing/2014/main" val="10009"/>
                  </a:ext>
                </a:extLst>
              </a:tr>
              <a:tr h="243863">
                <a:tc>
                  <a:txBody>
                    <a:bodyPr/>
                    <a:lstStyle/>
                    <a:p>
                      <a:r>
                        <a:rPr lang="en-US" sz="1000" dirty="0">
                          <a:latin typeface="Arial" pitchFamily="34" charset="0"/>
                          <a:cs typeface="Arial" pitchFamily="34" charset="0"/>
                        </a:rPr>
                        <a:t>10</a:t>
                      </a:r>
                    </a:p>
                  </a:txBody>
                  <a:tcPr marL="91455" marR="91455" marT="45724" marB="45724"/>
                </a:tc>
                <a:tc>
                  <a:txBody>
                    <a:bodyPr/>
                    <a:lstStyle/>
                    <a:p>
                      <a:r>
                        <a:rPr lang="en-US" sz="1000" dirty="0"/>
                        <a:t>Information and Communication</a:t>
                      </a:r>
                    </a:p>
                  </a:txBody>
                  <a:tcPr marL="91455" marR="91455" marT="45724" marB="45724"/>
                </a:tc>
                <a:tc>
                  <a:txBody>
                    <a:bodyPr/>
                    <a:lstStyle/>
                    <a:p>
                      <a:r>
                        <a:rPr lang="en-US" sz="1000" dirty="0"/>
                        <a:t>1.95</a:t>
                      </a:r>
                    </a:p>
                  </a:txBody>
                  <a:tcPr marL="91455" marR="91455" marT="45724" marB="45724"/>
                </a:tc>
                <a:tc>
                  <a:txBody>
                    <a:bodyPr/>
                    <a:lstStyle/>
                    <a:p>
                      <a:r>
                        <a:rPr lang="en-US" sz="1000" dirty="0"/>
                        <a:t>-1.04</a:t>
                      </a:r>
                    </a:p>
                  </a:txBody>
                  <a:tcPr marL="91455" marR="91455" marT="45724" marB="45724"/>
                </a:tc>
                <a:tc>
                  <a:txBody>
                    <a:bodyPr/>
                    <a:lstStyle/>
                    <a:p>
                      <a:r>
                        <a:rPr lang="en-US" sz="1000" dirty="0"/>
                        <a:t>9.65</a:t>
                      </a:r>
                    </a:p>
                  </a:txBody>
                  <a:tcPr marL="91455" marR="91455" marT="45724" marB="45724"/>
                </a:tc>
                <a:tc>
                  <a:txBody>
                    <a:bodyPr/>
                    <a:lstStyle/>
                    <a:p>
                      <a:r>
                        <a:rPr lang="en-US" sz="1000" dirty="0"/>
                        <a:t>11.08</a:t>
                      </a:r>
                    </a:p>
                  </a:txBody>
                  <a:tcPr marL="91455" marR="91455" marT="45724" marB="45724"/>
                </a:tc>
                <a:tc>
                  <a:txBody>
                    <a:bodyPr/>
                    <a:lstStyle/>
                    <a:p>
                      <a:r>
                        <a:rPr lang="en-US" sz="1000" dirty="0"/>
                        <a:t>11.08</a:t>
                      </a:r>
                    </a:p>
                  </a:txBody>
                  <a:tcPr marL="91455" marR="91455" marT="45724" marB="45724"/>
                </a:tc>
                <a:tc>
                  <a:txBody>
                    <a:bodyPr/>
                    <a:lstStyle/>
                    <a:p>
                      <a:r>
                        <a:rPr lang="en-US" sz="1000" dirty="0"/>
                        <a:t>15.09</a:t>
                      </a:r>
                    </a:p>
                  </a:txBody>
                  <a:tcPr marL="91455" marR="91455" marT="45724" marB="45724"/>
                </a:tc>
                <a:extLst>
                  <a:ext uri="{0D108BD9-81ED-4DB2-BD59-A6C34878D82A}">
                    <a16:rowId xmlns:a16="http://schemas.microsoft.com/office/drawing/2014/main" val="10010"/>
                  </a:ext>
                </a:extLst>
              </a:tr>
              <a:tr h="243863">
                <a:tc>
                  <a:txBody>
                    <a:bodyPr/>
                    <a:lstStyle/>
                    <a:p>
                      <a:r>
                        <a:rPr lang="en-US" sz="1000" dirty="0">
                          <a:latin typeface="Arial" pitchFamily="34" charset="0"/>
                          <a:cs typeface="Arial" pitchFamily="34" charset="0"/>
                        </a:rPr>
                        <a:t>11</a:t>
                      </a:r>
                    </a:p>
                  </a:txBody>
                  <a:tcPr marL="91455" marR="91455" marT="45724" marB="45724"/>
                </a:tc>
                <a:tc>
                  <a:txBody>
                    <a:bodyPr/>
                    <a:lstStyle/>
                    <a:p>
                      <a:r>
                        <a:rPr lang="en-US" sz="1000" dirty="0"/>
                        <a:t>Art, Entertainment and Recreation</a:t>
                      </a:r>
                    </a:p>
                  </a:txBody>
                  <a:tcPr marL="91455" marR="91455" marT="45724" marB="45724"/>
                </a:tc>
                <a:tc>
                  <a:txBody>
                    <a:bodyPr/>
                    <a:lstStyle/>
                    <a:p>
                      <a:r>
                        <a:rPr lang="en-US" sz="1000" dirty="0"/>
                        <a:t>3.72</a:t>
                      </a:r>
                    </a:p>
                  </a:txBody>
                  <a:tcPr marL="91455" marR="91455" marT="45724" marB="45724"/>
                </a:tc>
                <a:tc>
                  <a:txBody>
                    <a:bodyPr/>
                    <a:lstStyle/>
                    <a:p>
                      <a:r>
                        <a:rPr lang="en-US" sz="1000" dirty="0"/>
                        <a:t>4.13</a:t>
                      </a:r>
                    </a:p>
                  </a:txBody>
                  <a:tcPr marL="91455" marR="91455" marT="45724" marB="45724"/>
                </a:tc>
                <a:tc>
                  <a:txBody>
                    <a:bodyPr/>
                    <a:lstStyle/>
                    <a:p>
                      <a:r>
                        <a:rPr lang="en-US" sz="1000" dirty="0"/>
                        <a:t>2.53</a:t>
                      </a:r>
                    </a:p>
                  </a:txBody>
                  <a:tcPr marL="91455" marR="91455" marT="45724" marB="45724"/>
                </a:tc>
                <a:tc>
                  <a:txBody>
                    <a:bodyPr/>
                    <a:lstStyle/>
                    <a:p>
                      <a:r>
                        <a:rPr lang="en-US" sz="1000" dirty="0"/>
                        <a:t>4.12</a:t>
                      </a:r>
                    </a:p>
                  </a:txBody>
                  <a:tcPr marL="91455" marR="91455" marT="45724" marB="45724"/>
                </a:tc>
                <a:tc>
                  <a:txBody>
                    <a:bodyPr/>
                    <a:lstStyle/>
                    <a:p>
                      <a:r>
                        <a:rPr lang="en-US" sz="1000" dirty="0"/>
                        <a:t>4.12</a:t>
                      </a:r>
                    </a:p>
                  </a:txBody>
                  <a:tcPr marL="91455" marR="91455" marT="45724" marB="45724"/>
                </a:tc>
                <a:tc>
                  <a:txBody>
                    <a:bodyPr/>
                    <a:lstStyle/>
                    <a:p>
                      <a:r>
                        <a:rPr lang="en-US" sz="1000" dirty="0"/>
                        <a:t>-8.93</a:t>
                      </a:r>
                    </a:p>
                  </a:txBody>
                  <a:tcPr marL="91455" marR="91455" marT="45724" marB="45724"/>
                </a:tc>
                <a:extLst>
                  <a:ext uri="{0D108BD9-81ED-4DB2-BD59-A6C34878D82A}">
                    <a16:rowId xmlns:a16="http://schemas.microsoft.com/office/drawing/2014/main" val="10011"/>
                  </a:ext>
                </a:extLst>
              </a:tr>
              <a:tr h="243863">
                <a:tc>
                  <a:txBody>
                    <a:bodyPr/>
                    <a:lstStyle/>
                    <a:p>
                      <a:r>
                        <a:rPr lang="en-US" sz="1000" dirty="0">
                          <a:latin typeface="Arial" pitchFamily="34" charset="0"/>
                          <a:cs typeface="Arial" pitchFamily="34" charset="0"/>
                        </a:rPr>
                        <a:t>12</a:t>
                      </a:r>
                    </a:p>
                  </a:txBody>
                  <a:tcPr marL="91455" marR="91455" marT="45724" marB="45724"/>
                </a:tc>
                <a:tc>
                  <a:txBody>
                    <a:bodyPr/>
                    <a:lstStyle/>
                    <a:p>
                      <a:r>
                        <a:rPr lang="en-US" sz="1000" dirty="0"/>
                        <a:t>Financial and Insurance</a:t>
                      </a:r>
                    </a:p>
                  </a:txBody>
                  <a:tcPr marL="91455" marR="91455" marT="45724" marB="45724"/>
                </a:tc>
                <a:tc>
                  <a:txBody>
                    <a:bodyPr/>
                    <a:lstStyle/>
                    <a:p>
                      <a:r>
                        <a:rPr lang="en-US" sz="1000" dirty="0"/>
                        <a:t>-4.54</a:t>
                      </a:r>
                    </a:p>
                  </a:txBody>
                  <a:tcPr marL="91455" marR="91455" marT="45724" marB="45724"/>
                </a:tc>
                <a:tc>
                  <a:txBody>
                    <a:bodyPr/>
                    <a:lstStyle/>
                    <a:p>
                      <a:r>
                        <a:rPr lang="en-US" sz="1000" dirty="0"/>
                        <a:t>1.26</a:t>
                      </a:r>
                    </a:p>
                  </a:txBody>
                  <a:tcPr marL="91455" marR="91455" marT="45724" marB="45724"/>
                </a:tc>
                <a:tc>
                  <a:txBody>
                    <a:bodyPr/>
                    <a:lstStyle/>
                    <a:p>
                      <a:r>
                        <a:rPr lang="en-US" sz="1000" dirty="0"/>
                        <a:t>2.03</a:t>
                      </a:r>
                    </a:p>
                  </a:txBody>
                  <a:tcPr marL="91455" marR="91455" marT="45724" marB="45724"/>
                </a:tc>
                <a:tc>
                  <a:txBody>
                    <a:bodyPr/>
                    <a:lstStyle/>
                    <a:p>
                      <a:r>
                        <a:rPr lang="en-US" sz="1000" dirty="0"/>
                        <a:t>2.56</a:t>
                      </a:r>
                    </a:p>
                  </a:txBody>
                  <a:tcPr marL="91455" marR="91455" marT="45724" marB="45724"/>
                </a:tc>
                <a:tc>
                  <a:txBody>
                    <a:bodyPr/>
                    <a:lstStyle/>
                    <a:p>
                      <a:r>
                        <a:rPr lang="en-US" sz="1000" dirty="0"/>
                        <a:t>2.56</a:t>
                      </a:r>
                    </a:p>
                  </a:txBody>
                  <a:tcPr marL="91455" marR="91455" marT="45724" marB="45724"/>
                </a:tc>
                <a:tc>
                  <a:txBody>
                    <a:bodyPr/>
                    <a:lstStyle/>
                    <a:p>
                      <a:r>
                        <a:rPr lang="en-US" sz="1000" dirty="0"/>
                        <a:t>18.49</a:t>
                      </a:r>
                    </a:p>
                  </a:txBody>
                  <a:tcPr marL="91455" marR="91455" marT="45724" marB="45724"/>
                </a:tc>
                <a:extLst>
                  <a:ext uri="{0D108BD9-81ED-4DB2-BD59-A6C34878D82A}">
                    <a16:rowId xmlns:a16="http://schemas.microsoft.com/office/drawing/2014/main" val="10012"/>
                  </a:ext>
                </a:extLst>
              </a:tr>
              <a:tr h="325463">
                <a:tc>
                  <a:txBody>
                    <a:bodyPr/>
                    <a:lstStyle/>
                    <a:p>
                      <a:r>
                        <a:rPr lang="en-US" sz="1000" b="1" dirty="0">
                          <a:latin typeface="Arial" pitchFamily="34" charset="0"/>
                          <a:cs typeface="Arial" pitchFamily="34" charset="0"/>
                        </a:rPr>
                        <a:t>13 </a:t>
                      </a:r>
                      <a:r>
                        <a:rPr lang="en-US" sz="1000" b="1" dirty="0" err="1">
                          <a:latin typeface="Arial" pitchFamily="34" charset="0"/>
                          <a:cs typeface="Arial" pitchFamily="34" charset="0"/>
                        </a:rPr>
                        <a:t>aa</a:t>
                      </a:r>
                      <a:endParaRPr lang="en-US" sz="1000" b="1" dirty="0">
                        <a:latin typeface="Arial" pitchFamily="34" charset="0"/>
                        <a:cs typeface="Arial" pitchFamily="34" charset="0"/>
                      </a:endParaRPr>
                    </a:p>
                  </a:txBody>
                  <a:tcPr marL="91455" marR="91455" marT="45724" marB="45724"/>
                </a:tc>
                <a:tc>
                  <a:txBody>
                    <a:bodyPr/>
                    <a:lstStyle/>
                    <a:p>
                      <a:r>
                        <a:rPr lang="en-US" sz="1000" b="1" dirty="0"/>
                        <a:t>Real Estate</a:t>
                      </a:r>
                    </a:p>
                  </a:txBody>
                  <a:tcPr marL="91455" marR="91455" marT="45724" marB="45724"/>
                </a:tc>
                <a:tc>
                  <a:txBody>
                    <a:bodyPr/>
                    <a:lstStyle/>
                    <a:p>
                      <a:r>
                        <a:rPr lang="en-US" sz="1000" b="1" dirty="0"/>
                        <a:t>-6.86</a:t>
                      </a:r>
                    </a:p>
                  </a:txBody>
                  <a:tcPr marL="91455" marR="91455" marT="45724" marB="45724"/>
                </a:tc>
                <a:tc>
                  <a:txBody>
                    <a:bodyPr/>
                    <a:lstStyle/>
                    <a:p>
                      <a:r>
                        <a:rPr lang="en-US" sz="1000" b="1" dirty="0"/>
                        <a:t>-4.27</a:t>
                      </a:r>
                    </a:p>
                  </a:txBody>
                  <a:tcPr marL="91455" marR="91455" marT="45724" marB="45724"/>
                </a:tc>
                <a:tc>
                  <a:txBody>
                    <a:bodyPr/>
                    <a:lstStyle/>
                    <a:p>
                      <a:r>
                        <a:rPr lang="en-US" sz="1000" b="1" dirty="0"/>
                        <a:t>-4.74</a:t>
                      </a:r>
                    </a:p>
                  </a:txBody>
                  <a:tcPr marL="91455" marR="91455" marT="45724" marB="4572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a:t>-2.36</a:t>
                      </a:r>
                    </a:p>
                  </a:txBody>
                  <a:tcPr marL="91455" marR="91455" marT="45724" marB="45724"/>
                </a:tc>
                <a:tc>
                  <a:txBody>
                    <a:bodyPr/>
                    <a:lstStyle/>
                    <a:p>
                      <a:r>
                        <a:rPr lang="en-US" sz="1000" b="1" dirty="0"/>
                        <a:t>-2.36</a:t>
                      </a:r>
                    </a:p>
                  </a:txBody>
                  <a:tcPr marL="91455" marR="91455" marT="45724" marB="45724"/>
                </a:tc>
                <a:tc>
                  <a:txBody>
                    <a:bodyPr/>
                    <a:lstStyle/>
                    <a:p>
                      <a:r>
                        <a:rPr lang="en-US" sz="1000" b="1" dirty="0"/>
                        <a:t>-21.99</a:t>
                      </a:r>
                    </a:p>
                  </a:txBody>
                  <a:tcPr marL="91455" marR="91455" marT="45724" marB="45724"/>
                </a:tc>
                <a:extLst>
                  <a:ext uri="{0D108BD9-81ED-4DB2-BD59-A6C34878D82A}">
                    <a16:rowId xmlns:a16="http://schemas.microsoft.com/office/drawing/2014/main" val="10013"/>
                  </a:ext>
                </a:extLst>
              </a:tr>
              <a:tr h="281123">
                <a:tc>
                  <a:txBody>
                    <a:bodyPr/>
                    <a:lstStyle/>
                    <a:p>
                      <a:r>
                        <a:rPr lang="en-US" sz="1000" dirty="0">
                          <a:latin typeface="Arial" pitchFamily="34" charset="0"/>
                          <a:cs typeface="Arial" pitchFamily="34" charset="0"/>
                        </a:rPr>
                        <a:t>14</a:t>
                      </a:r>
                    </a:p>
                  </a:txBody>
                  <a:tcPr marL="91455" marR="91455" marT="45724" marB="45724"/>
                </a:tc>
                <a:tc>
                  <a:txBody>
                    <a:bodyPr/>
                    <a:lstStyle/>
                    <a:p>
                      <a:r>
                        <a:rPr lang="en-US" sz="1000" dirty="0"/>
                        <a:t>Professional, scientific and Tech.</a:t>
                      </a:r>
                    </a:p>
                  </a:txBody>
                  <a:tcPr marL="91455" marR="91455" marT="45724" marB="45724"/>
                </a:tc>
                <a:tc>
                  <a:txBody>
                    <a:bodyPr/>
                    <a:lstStyle/>
                    <a:p>
                      <a:r>
                        <a:rPr lang="en-US" sz="1000" dirty="0"/>
                        <a:t>0.80</a:t>
                      </a:r>
                    </a:p>
                  </a:txBody>
                  <a:tcPr marL="91455" marR="91455" marT="45724" marB="45724"/>
                </a:tc>
                <a:tc>
                  <a:txBody>
                    <a:bodyPr/>
                    <a:lstStyle/>
                    <a:p>
                      <a:r>
                        <a:rPr lang="en-US" sz="1000" dirty="0"/>
                        <a:t>-0.26</a:t>
                      </a:r>
                    </a:p>
                  </a:txBody>
                  <a:tcPr marL="91455" marR="91455" marT="45724" marB="45724"/>
                </a:tc>
                <a:tc>
                  <a:txBody>
                    <a:bodyPr/>
                    <a:lstStyle/>
                    <a:p>
                      <a:r>
                        <a:rPr lang="en-US" sz="1000" dirty="0"/>
                        <a:t>0.57</a:t>
                      </a:r>
                    </a:p>
                  </a:txBody>
                  <a:tcPr marL="91455" marR="91455" marT="45724" marB="45724"/>
                </a:tc>
                <a:tc>
                  <a:txBody>
                    <a:bodyPr/>
                    <a:lstStyle/>
                    <a:p>
                      <a:r>
                        <a:rPr lang="en-US" sz="1000" dirty="0"/>
                        <a:t>0.12</a:t>
                      </a:r>
                    </a:p>
                  </a:txBody>
                  <a:tcPr marL="91455" marR="91455" marT="45724" marB="45724"/>
                </a:tc>
                <a:tc>
                  <a:txBody>
                    <a:bodyPr/>
                    <a:lstStyle/>
                    <a:p>
                      <a:r>
                        <a:rPr lang="en-US" sz="1000" dirty="0"/>
                        <a:t>0.12</a:t>
                      </a:r>
                    </a:p>
                  </a:txBody>
                  <a:tcPr marL="91455" marR="91455" marT="45724" marB="45724"/>
                </a:tc>
                <a:tc>
                  <a:txBody>
                    <a:bodyPr/>
                    <a:lstStyle/>
                    <a:p>
                      <a:r>
                        <a:rPr lang="en-US" sz="1000" dirty="0"/>
                        <a:t>-15.41</a:t>
                      </a:r>
                    </a:p>
                  </a:txBody>
                  <a:tcPr marL="91455" marR="91455" marT="45724" marB="45724"/>
                </a:tc>
                <a:extLst>
                  <a:ext uri="{0D108BD9-81ED-4DB2-BD59-A6C34878D82A}">
                    <a16:rowId xmlns:a16="http://schemas.microsoft.com/office/drawing/2014/main" val="10014"/>
                  </a:ext>
                </a:extLst>
              </a:tr>
              <a:tr h="282619">
                <a:tc>
                  <a:txBody>
                    <a:bodyPr/>
                    <a:lstStyle/>
                    <a:p>
                      <a:r>
                        <a:rPr lang="en-US" sz="1000" dirty="0">
                          <a:latin typeface="Arial" pitchFamily="34" charset="0"/>
                          <a:cs typeface="Arial" pitchFamily="34" charset="0"/>
                        </a:rPr>
                        <a:t>15</a:t>
                      </a:r>
                    </a:p>
                  </a:txBody>
                  <a:tcPr marL="91455" marR="91455" marT="45724" marB="45724"/>
                </a:tc>
                <a:tc>
                  <a:txBody>
                    <a:bodyPr/>
                    <a:lstStyle/>
                    <a:p>
                      <a:r>
                        <a:rPr lang="en-US" sz="1000" dirty="0"/>
                        <a:t>Administrative and support service</a:t>
                      </a:r>
                    </a:p>
                  </a:txBody>
                  <a:tcPr marL="91455" marR="91455" marT="45724" marB="45724"/>
                </a:tc>
                <a:tc>
                  <a:txBody>
                    <a:bodyPr/>
                    <a:lstStyle/>
                    <a:p>
                      <a:r>
                        <a:rPr lang="en-US" sz="1000" dirty="0"/>
                        <a:t>-0.69</a:t>
                      </a:r>
                    </a:p>
                  </a:txBody>
                  <a:tcPr marL="91455" marR="91455" marT="45724" marB="45724"/>
                </a:tc>
                <a:tc>
                  <a:txBody>
                    <a:bodyPr/>
                    <a:lstStyle/>
                    <a:p>
                      <a:r>
                        <a:rPr lang="en-US" sz="1000" dirty="0"/>
                        <a:t>0.64</a:t>
                      </a:r>
                    </a:p>
                  </a:txBody>
                  <a:tcPr marL="91455" marR="91455" marT="45724" marB="45724"/>
                </a:tc>
                <a:tc>
                  <a:txBody>
                    <a:bodyPr/>
                    <a:lstStyle/>
                    <a:p>
                      <a:r>
                        <a:rPr lang="en-US" sz="1000" dirty="0"/>
                        <a:t>-0.18</a:t>
                      </a:r>
                    </a:p>
                  </a:txBody>
                  <a:tcPr marL="91455" marR="91455" marT="45724" marB="45724"/>
                </a:tc>
                <a:tc>
                  <a:txBody>
                    <a:bodyPr/>
                    <a:lstStyle/>
                    <a:p>
                      <a:r>
                        <a:rPr lang="en-US" sz="1000" dirty="0"/>
                        <a:t>1.96</a:t>
                      </a:r>
                    </a:p>
                  </a:txBody>
                  <a:tcPr marL="91455" marR="91455" marT="45724" marB="45724"/>
                </a:tc>
                <a:tc>
                  <a:txBody>
                    <a:bodyPr/>
                    <a:lstStyle/>
                    <a:p>
                      <a:r>
                        <a:rPr lang="en-US" sz="1000" dirty="0"/>
                        <a:t>1.96</a:t>
                      </a:r>
                    </a:p>
                  </a:txBody>
                  <a:tcPr marL="91455" marR="91455" marT="45724" marB="45724"/>
                </a:tc>
                <a:tc>
                  <a:txBody>
                    <a:bodyPr/>
                    <a:lstStyle/>
                    <a:p>
                      <a:r>
                        <a:rPr lang="en-US" sz="1000" dirty="0"/>
                        <a:t>-2.39</a:t>
                      </a:r>
                    </a:p>
                  </a:txBody>
                  <a:tcPr marL="91455" marR="91455" marT="45724" marB="45724"/>
                </a:tc>
                <a:extLst>
                  <a:ext uri="{0D108BD9-81ED-4DB2-BD59-A6C34878D82A}">
                    <a16:rowId xmlns:a16="http://schemas.microsoft.com/office/drawing/2014/main" val="10015"/>
                  </a:ext>
                </a:extLst>
              </a:tr>
              <a:tr h="243863">
                <a:tc>
                  <a:txBody>
                    <a:bodyPr/>
                    <a:lstStyle/>
                    <a:p>
                      <a:r>
                        <a:rPr lang="en-US" sz="1000" dirty="0">
                          <a:latin typeface="Arial" pitchFamily="34" charset="0"/>
                          <a:cs typeface="Arial" pitchFamily="34" charset="0"/>
                        </a:rPr>
                        <a:t>16</a:t>
                      </a:r>
                    </a:p>
                  </a:txBody>
                  <a:tcPr marL="91455" marR="91455" marT="45724" marB="45724"/>
                </a:tc>
                <a:tc>
                  <a:txBody>
                    <a:bodyPr/>
                    <a:lstStyle/>
                    <a:p>
                      <a:r>
                        <a:rPr lang="en-US" sz="1000" dirty="0"/>
                        <a:t>Public Administration</a:t>
                      </a:r>
                    </a:p>
                  </a:txBody>
                  <a:tcPr marL="91455" marR="91455" marT="45724" marB="45724"/>
                </a:tc>
                <a:tc>
                  <a:txBody>
                    <a:bodyPr/>
                    <a:lstStyle/>
                    <a:p>
                      <a:r>
                        <a:rPr lang="en-US" sz="1000" dirty="0"/>
                        <a:t>-4.58</a:t>
                      </a:r>
                    </a:p>
                  </a:txBody>
                  <a:tcPr marL="91455" marR="91455" marT="45724" marB="45724"/>
                </a:tc>
                <a:tc>
                  <a:txBody>
                    <a:bodyPr/>
                    <a:lstStyle/>
                    <a:p>
                      <a:r>
                        <a:rPr lang="en-US" sz="1000" dirty="0"/>
                        <a:t>-0.38</a:t>
                      </a:r>
                    </a:p>
                  </a:txBody>
                  <a:tcPr marL="91455" marR="91455" marT="45724" marB="45724"/>
                </a:tc>
                <a:tc>
                  <a:txBody>
                    <a:bodyPr/>
                    <a:lstStyle/>
                    <a:p>
                      <a:r>
                        <a:rPr lang="en-US" sz="1000" dirty="0"/>
                        <a:t>-2.05</a:t>
                      </a:r>
                    </a:p>
                  </a:txBody>
                  <a:tcPr marL="91455" marR="91455" marT="45724" marB="45724"/>
                </a:tc>
                <a:tc>
                  <a:txBody>
                    <a:bodyPr/>
                    <a:lstStyle/>
                    <a:p>
                      <a:r>
                        <a:rPr lang="en-US" sz="1000" dirty="0"/>
                        <a:t>-4.01</a:t>
                      </a:r>
                    </a:p>
                  </a:txBody>
                  <a:tcPr marL="91455" marR="91455" marT="45724" marB="45724"/>
                </a:tc>
                <a:tc>
                  <a:txBody>
                    <a:bodyPr/>
                    <a:lstStyle/>
                    <a:p>
                      <a:r>
                        <a:rPr lang="en-US" sz="1000" dirty="0"/>
                        <a:t>-4.01</a:t>
                      </a:r>
                    </a:p>
                  </a:txBody>
                  <a:tcPr marL="91455" marR="91455" marT="45724" marB="45724"/>
                </a:tc>
                <a:tc>
                  <a:txBody>
                    <a:bodyPr/>
                    <a:lstStyle/>
                    <a:p>
                      <a:r>
                        <a:rPr lang="en-US" sz="1000" dirty="0"/>
                        <a:t>2.02</a:t>
                      </a:r>
                    </a:p>
                  </a:txBody>
                  <a:tcPr marL="91455" marR="91455" marT="45724" marB="45724"/>
                </a:tc>
                <a:extLst>
                  <a:ext uri="{0D108BD9-81ED-4DB2-BD59-A6C34878D82A}">
                    <a16:rowId xmlns:a16="http://schemas.microsoft.com/office/drawing/2014/main" val="10016"/>
                  </a:ext>
                </a:extLst>
              </a:tr>
              <a:tr h="243863">
                <a:tc>
                  <a:txBody>
                    <a:bodyPr/>
                    <a:lstStyle/>
                    <a:p>
                      <a:r>
                        <a:rPr lang="en-US" sz="1000" b="1" dirty="0">
                          <a:latin typeface="Arial" pitchFamily="34" charset="0"/>
                          <a:cs typeface="Arial" pitchFamily="34" charset="0"/>
                        </a:rPr>
                        <a:t>17 </a:t>
                      </a:r>
                      <a:r>
                        <a:rPr lang="en-US" sz="1000" b="1" dirty="0" err="1">
                          <a:latin typeface="Arial" pitchFamily="34" charset="0"/>
                          <a:cs typeface="Arial" pitchFamily="34" charset="0"/>
                        </a:rPr>
                        <a:t>aa</a:t>
                      </a:r>
                      <a:endParaRPr lang="en-US" sz="1000" b="1" dirty="0">
                        <a:latin typeface="Arial" pitchFamily="34" charset="0"/>
                        <a:cs typeface="Arial" pitchFamily="34" charset="0"/>
                      </a:endParaRPr>
                    </a:p>
                  </a:txBody>
                  <a:tcPr marL="91455" marR="91455" marT="45724" marB="45724"/>
                </a:tc>
                <a:tc>
                  <a:txBody>
                    <a:bodyPr/>
                    <a:lstStyle/>
                    <a:p>
                      <a:r>
                        <a:rPr lang="en-US" sz="1000" b="1" dirty="0"/>
                        <a:t>Education and other services</a:t>
                      </a:r>
                    </a:p>
                  </a:txBody>
                  <a:tcPr marL="91455" marR="91455" marT="45724" marB="45724"/>
                </a:tc>
                <a:tc>
                  <a:txBody>
                    <a:bodyPr/>
                    <a:lstStyle/>
                    <a:p>
                      <a:r>
                        <a:rPr lang="en-US" sz="1000" b="1" dirty="0"/>
                        <a:t>-1.35</a:t>
                      </a:r>
                    </a:p>
                  </a:txBody>
                  <a:tcPr marL="91455" marR="91455" marT="45724" marB="45724"/>
                </a:tc>
                <a:tc>
                  <a:txBody>
                    <a:bodyPr/>
                    <a:lstStyle/>
                    <a:p>
                      <a:r>
                        <a:rPr lang="en-US" sz="1000" b="1" dirty="0"/>
                        <a:t>-0.72</a:t>
                      </a:r>
                    </a:p>
                  </a:txBody>
                  <a:tcPr marL="91455" marR="91455" marT="45724" marB="45724"/>
                </a:tc>
                <a:tc>
                  <a:txBody>
                    <a:bodyPr/>
                    <a:lstStyle/>
                    <a:p>
                      <a:r>
                        <a:rPr lang="en-US" sz="1000" b="1" dirty="0"/>
                        <a:t>-0.03</a:t>
                      </a:r>
                    </a:p>
                  </a:txBody>
                  <a:tcPr marL="91455" marR="91455" marT="45724" marB="45724"/>
                </a:tc>
                <a:tc>
                  <a:txBody>
                    <a:bodyPr/>
                    <a:lstStyle/>
                    <a:p>
                      <a:r>
                        <a:rPr lang="en-US" sz="1000" b="1" dirty="0"/>
                        <a:t>0.80</a:t>
                      </a:r>
                    </a:p>
                  </a:txBody>
                  <a:tcPr marL="91455" marR="91455" marT="45724" marB="45724"/>
                </a:tc>
                <a:tc>
                  <a:txBody>
                    <a:bodyPr/>
                    <a:lstStyle/>
                    <a:p>
                      <a:r>
                        <a:rPr lang="en-US" sz="1000" b="1" dirty="0"/>
                        <a:t>0.80</a:t>
                      </a:r>
                    </a:p>
                  </a:txBody>
                  <a:tcPr marL="91455" marR="91455" marT="45724" marB="45724"/>
                </a:tc>
                <a:tc>
                  <a:txBody>
                    <a:bodyPr/>
                    <a:lstStyle/>
                    <a:p>
                      <a:r>
                        <a:rPr lang="en-US" sz="1000" b="1" dirty="0"/>
                        <a:t>-24.12</a:t>
                      </a:r>
                    </a:p>
                  </a:txBody>
                  <a:tcPr marL="91455" marR="91455" marT="45724" marB="45724"/>
                </a:tc>
                <a:extLst>
                  <a:ext uri="{0D108BD9-81ED-4DB2-BD59-A6C34878D82A}">
                    <a16:rowId xmlns:a16="http://schemas.microsoft.com/office/drawing/2014/main" val="10017"/>
                  </a:ext>
                </a:extLst>
              </a:tr>
              <a:tr h="243863">
                <a:tc>
                  <a:txBody>
                    <a:bodyPr/>
                    <a:lstStyle/>
                    <a:p>
                      <a:r>
                        <a:rPr lang="en-US" sz="1000" dirty="0">
                          <a:latin typeface="Arial" pitchFamily="34" charset="0"/>
                          <a:cs typeface="Arial" pitchFamily="34" charset="0"/>
                        </a:rPr>
                        <a:t>18</a:t>
                      </a:r>
                    </a:p>
                  </a:txBody>
                  <a:tcPr marL="91455" marR="91455" marT="45724" marB="4572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t>Human, Health and Social Services</a:t>
                      </a:r>
                    </a:p>
                  </a:txBody>
                  <a:tcPr marL="91455" marR="91455" marT="45724" marB="45724"/>
                </a:tc>
                <a:tc>
                  <a:txBody>
                    <a:bodyPr/>
                    <a:lstStyle/>
                    <a:p>
                      <a:r>
                        <a:rPr lang="en-US" sz="1000" dirty="0"/>
                        <a:t>-1.79</a:t>
                      </a:r>
                    </a:p>
                  </a:txBody>
                  <a:tcPr marL="91455" marR="91455" marT="45724" marB="45724"/>
                </a:tc>
                <a:tc>
                  <a:txBody>
                    <a:bodyPr/>
                    <a:lstStyle/>
                    <a:p>
                      <a:r>
                        <a:rPr lang="en-US" sz="1000" dirty="0"/>
                        <a:t>-0.31</a:t>
                      </a:r>
                    </a:p>
                  </a:txBody>
                  <a:tcPr marL="91455" marR="91455" marT="45724" marB="45724"/>
                </a:tc>
                <a:tc>
                  <a:txBody>
                    <a:bodyPr/>
                    <a:lstStyle/>
                    <a:p>
                      <a:r>
                        <a:rPr lang="en-US" sz="1000" dirty="0"/>
                        <a:t>-0.32</a:t>
                      </a:r>
                    </a:p>
                  </a:txBody>
                  <a:tcPr marL="91455" marR="91455" marT="45724" marB="45724"/>
                </a:tc>
                <a:tc>
                  <a:txBody>
                    <a:bodyPr/>
                    <a:lstStyle/>
                    <a:p>
                      <a:r>
                        <a:rPr lang="en-US" sz="1000" dirty="0"/>
                        <a:t>0.31</a:t>
                      </a:r>
                    </a:p>
                  </a:txBody>
                  <a:tcPr marL="91455" marR="91455" marT="45724" marB="45724"/>
                </a:tc>
                <a:tc>
                  <a:txBody>
                    <a:bodyPr/>
                    <a:lstStyle/>
                    <a:p>
                      <a:r>
                        <a:rPr lang="en-US" sz="1000" dirty="0"/>
                        <a:t>0.31</a:t>
                      </a:r>
                    </a:p>
                  </a:txBody>
                  <a:tcPr marL="91455" marR="91455" marT="45724" marB="45724"/>
                </a:tc>
                <a:tc>
                  <a:txBody>
                    <a:bodyPr/>
                    <a:lstStyle/>
                    <a:p>
                      <a:r>
                        <a:rPr lang="en-US" sz="1000" dirty="0"/>
                        <a:t>1.89</a:t>
                      </a:r>
                    </a:p>
                  </a:txBody>
                  <a:tcPr marL="91455" marR="91455" marT="45724" marB="45724"/>
                </a:tc>
                <a:extLst>
                  <a:ext uri="{0D108BD9-81ED-4DB2-BD59-A6C34878D82A}">
                    <a16:rowId xmlns:a16="http://schemas.microsoft.com/office/drawing/2014/main" val="10018"/>
                  </a:ext>
                </a:extLst>
              </a:tr>
              <a:tr h="288060">
                <a:tc>
                  <a:txBody>
                    <a:bodyPr/>
                    <a:lstStyle/>
                    <a:p>
                      <a:r>
                        <a:rPr lang="en-US" sz="1000" dirty="0">
                          <a:latin typeface="Arial" pitchFamily="34" charset="0"/>
                          <a:cs typeface="Arial" pitchFamily="34" charset="0"/>
                        </a:rPr>
                        <a:t>18</a:t>
                      </a:r>
                    </a:p>
                  </a:txBody>
                  <a:tcPr marL="91455" marR="91455" marT="45724" marB="45724"/>
                </a:tc>
                <a:tc>
                  <a:txBody>
                    <a:bodyPr/>
                    <a:lstStyle/>
                    <a:p>
                      <a:r>
                        <a:rPr lang="en-US" sz="1000" dirty="0"/>
                        <a:t>Other Services</a:t>
                      </a:r>
                    </a:p>
                  </a:txBody>
                  <a:tcPr marL="91455" marR="91455" marT="45724" marB="45724"/>
                </a:tc>
                <a:tc>
                  <a:txBody>
                    <a:bodyPr/>
                    <a:lstStyle/>
                    <a:p>
                      <a:r>
                        <a:rPr lang="en-US" sz="1000" dirty="0"/>
                        <a:t>4.93</a:t>
                      </a:r>
                    </a:p>
                  </a:txBody>
                  <a:tcPr marL="91455" marR="91455" marT="45724" marB="45724"/>
                </a:tc>
                <a:tc>
                  <a:txBody>
                    <a:bodyPr/>
                    <a:lstStyle/>
                    <a:p>
                      <a:r>
                        <a:rPr lang="en-US" sz="1000" dirty="0"/>
                        <a:t>2.35</a:t>
                      </a:r>
                    </a:p>
                  </a:txBody>
                  <a:tcPr marL="91455" marR="91455" marT="45724" marB="45724"/>
                </a:tc>
                <a:tc>
                  <a:txBody>
                    <a:bodyPr/>
                    <a:lstStyle/>
                    <a:p>
                      <a:r>
                        <a:rPr lang="en-US" sz="1000" dirty="0"/>
                        <a:t>2.17</a:t>
                      </a:r>
                    </a:p>
                  </a:txBody>
                  <a:tcPr marL="91455" marR="91455" marT="45724" marB="45724"/>
                </a:tc>
                <a:tc>
                  <a:txBody>
                    <a:bodyPr/>
                    <a:lstStyle/>
                    <a:p>
                      <a:r>
                        <a:rPr lang="en-US" sz="1000" dirty="0"/>
                        <a:t>1.90</a:t>
                      </a:r>
                    </a:p>
                  </a:txBody>
                  <a:tcPr marL="91455" marR="91455" marT="45724" marB="45724"/>
                </a:tc>
                <a:tc>
                  <a:txBody>
                    <a:bodyPr/>
                    <a:lstStyle/>
                    <a:p>
                      <a:r>
                        <a:rPr lang="en-US" sz="1000" dirty="0"/>
                        <a:t>1.90</a:t>
                      </a:r>
                    </a:p>
                  </a:txBody>
                  <a:tcPr marL="91455" marR="91455" marT="45724" marB="45724"/>
                </a:tc>
                <a:tc>
                  <a:txBody>
                    <a:bodyPr/>
                    <a:lstStyle/>
                    <a:p>
                      <a:r>
                        <a:rPr lang="en-US" sz="1000" dirty="0"/>
                        <a:t>-15.07</a:t>
                      </a:r>
                    </a:p>
                  </a:txBody>
                  <a:tcPr marL="91455" marR="91455" marT="45724" marB="45724"/>
                </a:tc>
                <a:extLst>
                  <a:ext uri="{0D108BD9-81ED-4DB2-BD59-A6C34878D82A}">
                    <a16:rowId xmlns:a16="http://schemas.microsoft.com/office/drawing/2014/main" val="10019"/>
                  </a:ext>
                </a:extLst>
              </a:tr>
              <a:tr h="243863">
                <a:tc>
                  <a:txBody>
                    <a:bodyPr/>
                    <a:lstStyle/>
                    <a:p>
                      <a:endParaRPr lang="en-US" sz="1000" dirty="0">
                        <a:latin typeface="Arial" pitchFamily="34" charset="0"/>
                        <a:cs typeface="Arial" pitchFamily="34" charset="0"/>
                      </a:endParaRPr>
                    </a:p>
                  </a:txBody>
                  <a:tcPr marL="91455" marR="91455" marT="45724" marB="45724"/>
                </a:tc>
                <a:tc gridSpan="7">
                  <a:txBody>
                    <a:bodyPr/>
                    <a:lstStyle/>
                    <a:p>
                      <a:r>
                        <a:rPr lang="en-US" sz="1000" dirty="0"/>
                        <a:t>Source: NBS</a:t>
                      </a:r>
                    </a:p>
                  </a:txBody>
                  <a:tcPr marL="91455" marR="91455" marT="45724" marB="45724"/>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20"/>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a:extLst>
              <a:ext uri="{FF2B5EF4-FFF2-40B4-BE49-F238E27FC236}">
                <a16:creationId xmlns:a16="http://schemas.microsoft.com/office/drawing/2014/main" id="{50A43F73-D3E5-4F56-AFCD-54B2B888A73B}"/>
              </a:ext>
            </a:extLst>
          </p:cNvPr>
          <p:cNvSpPr>
            <a:spLocks noChangeArrowheads="1"/>
          </p:cNvSpPr>
          <p:nvPr/>
        </p:nvSpPr>
        <p:spPr bwMode="auto">
          <a:xfrm>
            <a:off x="1331913" y="115888"/>
            <a:ext cx="7453312"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600" b="1">
                <a:solidFill>
                  <a:srgbClr val="1D2228"/>
                </a:solidFill>
                <a:cs typeface="Times New Roman" panose="02020603050405020304" pitchFamily="18" charset="0"/>
              </a:rPr>
              <a:t>Logistics and Mobility Sector: A Postmortem and Catalyst to World Economic Recovery Post Covid 19….. Comrade Kayode Opeifa</a:t>
            </a:r>
            <a:endParaRPr lang="en-US" altLang="en-US"/>
          </a:p>
        </p:txBody>
      </p:sp>
      <p:sp>
        <p:nvSpPr>
          <p:cNvPr id="20483" name="TextBox 6">
            <a:extLst>
              <a:ext uri="{FF2B5EF4-FFF2-40B4-BE49-F238E27FC236}">
                <a16:creationId xmlns:a16="http://schemas.microsoft.com/office/drawing/2014/main" id="{B9A3F29D-04B0-4EA2-8BC7-32356BAD0185}"/>
              </a:ext>
            </a:extLst>
          </p:cNvPr>
          <p:cNvSpPr txBox="1">
            <a:spLocks noChangeArrowheads="1"/>
          </p:cNvSpPr>
          <p:nvPr/>
        </p:nvSpPr>
        <p:spPr bwMode="auto">
          <a:xfrm>
            <a:off x="1042988" y="908050"/>
            <a:ext cx="7993062"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600" b="1"/>
              <a:t>In Conclusion</a:t>
            </a:r>
            <a:endParaRPr lang="en-US" altLang="en-US" sz="1600"/>
          </a:p>
          <a:p>
            <a:pPr eaLnBrk="1" hangingPunct="1"/>
            <a:r>
              <a:rPr lang="en-US" altLang="en-US" sz="1600"/>
              <a:t> </a:t>
            </a:r>
          </a:p>
          <a:p>
            <a:pPr eaLnBrk="1" hangingPunct="1"/>
            <a:r>
              <a:rPr lang="en-US" altLang="en-US" sz="1600"/>
              <a:t> </a:t>
            </a:r>
          </a:p>
        </p:txBody>
      </p:sp>
      <p:sp>
        <p:nvSpPr>
          <p:cNvPr id="5" name="TextBox 4">
            <a:extLst>
              <a:ext uri="{FF2B5EF4-FFF2-40B4-BE49-F238E27FC236}">
                <a16:creationId xmlns:a16="http://schemas.microsoft.com/office/drawing/2014/main" id="{0BC87300-E573-4F0A-A286-09DD1329E920}"/>
              </a:ext>
            </a:extLst>
          </p:cNvPr>
          <p:cNvSpPr txBox="1"/>
          <p:nvPr/>
        </p:nvSpPr>
        <p:spPr>
          <a:xfrm>
            <a:off x="1042988" y="1411288"/>
            <a:ext cx="7921625" cy="5756275"/>
          </a:xfrm>
          <a:prstGeom prst="rect">
            <a:avLst/>
          </a:prstGeom>
          <a:noFill/>
        </p:spPr>
        <p:txBody>
          <a:bodyPr>
            <a:spAutoFit/>
          </a:bodyPr>
          <a:lstStyle/>
          <a:p>
            <a:pPr>
              <a:spcBef>
                <a:spcPts val="1200"/>
              </a:spcBef>
              <a:spcAft>
                <a:spcPts val="1200"/>
              </a:spcAft>
              <a:defRPr/>
            </a:pPr>
            <a:r>
              <a:rPr lang="en-US" sz="2400" b="1" dirty="0"/>
              <a:t>Way Out</a:t>
            </a:r>
          </a:p>
          <a:p>
            <a:pPr marL="342900" indent="-342900">
              <a:spcBef>
                <a:spcPts val="1200"/>
              </a:spcBef>
              <a:spcAft>
                <a:spcPts val="1200"/>
              </a:spcAft>
              <a:buFont typeface="+mj-lt"/>
              <a:buAutoNum type="arabicPeriod"/>
              <a:defRPr/>
            </a:pPr>
            <a:r>
              <a:rPr lang="en-US" sz="2000" b="1" dirty="0"/>
              <a:t>Improve World and National Transport Indices (Freight, Haulage)</a:t>
            </a:r>
          </a:p>
          <a:p>
            <a:pPr marL="1257300" lvl="2" indent="-342900">
              <a:spcBef>
                <a:spcPts val="600"/>
              </a:spcBef>
              <a:spcAft>
                <a:spcPts val="600"/>
              </a:spcAft>
              <a:buFont typeface="+mj-lt"/>
              <a:buAutoNum type="alphaLcPeriod"/>
              <a:defRPr/>
            </a:pPr>
            <a:r>
              <a:rPr lang="en-US" sz="2000" dirty="0"/>
              <a:t> Safe, Efficient and Reliable Air Travel</a:t>
            </a:r>
          </a:p>
          <a:p>
            <a:pPr marL="1257300" lvl="2" indent="-342900">
              <a:spcBef>
                <a:spcPts val="600"/>
              </a:spcBef>
              <a:spcAft>
                <a:spcPts val="600"/>
              </a:spcAft>
              <a:buFont typeface="+mj-lt"/>
              <a:buAutoNum type="alphaLcPeriod"/>
              <a:defRPr/>
            </a:pPr>
            <a:r>
              <a:rPr lang="en-US" sz="2000" dirty="0"/>
              <a:t>Safe Maritime and logistics movement</a:t>
            </a:r>
          </a:p>
          <a:p>
            <a:pPr marL="1257300" lvl="2" indent="-342900">
              <a:spcBef>
                <a:spcPts val="600"/>
              </a:spcBef>
              <a:spcAft>
                <a:spcPts val="600"/>
              </a:spcAft>
              <a:buFont typeface="+mj-lt"/>
              <a:buAutoNum type="alphaLcPeriod"/>
              <a:defRPr/>
            </a:pPr>
            <a:r>
              <a:rPr lang="en-US" sz="2000" dirty="0"/>
              <a:t>Safe and improved supply chain management</a:t>
            </a:r>
          </a:p>
          <a:p>
            <a:pPr marL="1257300" lvl="2" indent="-342900">
              <a:spcBef>
                <a:spcPts val="600"/>
              </a:spcBef>
              <a:spcAft>
                <a:spcPts val="600"/>
              </a:spcAft>
              <a:buFont typeface="+mj-lt"/>
              <a:buAutoNum type="alphaLcPeriod"/>
              <a:defRPr/>
            </a:pPr>
            <a:r>
              <a:rPr lang="en-US" sz="2000" dirty="0"/>
              <a:t>Safe, reliable and efficient public/private transport system (CI, MPI). </a:t>
            </a:r>
            <a:r>
              <a:rPr lang="en-US" sz="2000" b="1" dirty="0"/>
              <a:t>Revisit the Presidential report of 2014 on National Policy on Mass Transit in Nigeria</a:t>
            </a:r>
          </a:p>
          <a:p>
            <a:pPr marL="1257300" lvl="2" indent="-342900">
              <a:spcBef>
                <a:spcPts val="600"/>
              </a:spcBef>
              <a:spcAft>
                <a:spcPts val="600"/>
              </a:spcAft>
              <a:buFont typeface="+mj-lt"/>
              <a:buAutoNum type="alphaLcPeriod"/>
              <a:defRPr/>
            </a:pPr>
            <a:r>
              <a:rPr lang="en-US" sz="2000" dirty="0"/>
              <a:t>Investment in Transport infrastructure.</a:t>
            </a:r>
          </a:p>
          <a:p>
            <a:pPr marL="1257300" lvl="2" indent="-342900">
              <a:spcBef>
                <a:spcPts val="600"/>
              </a:spcBef>
              <a:spcAft>
                <a:spcPts val="600"/>
              </a:spcAft>
              <a:buFont typeface="+mj-lt"/>
              <a:buAutoNum type="alphaLcPeriod"/>
              <a:defRPr/>
            </a:pPr>
            <a:r>
              <a:rPr lang="en-US" sz="2000" b="1" dirty="0"/>
              <a:t> Release and implement report of the review of the Nigeria </a:t>
            </a:r>
            <a:r>
              <a:rPr lang="en-US" sz="2000" b="1" dirty="0" err="1"/>
              <a:t>Automative</a:t>
            </a:r>
            <a:r>
              <a:rPr lang="en-US" sz="2000" b="1" dirty="0"/>
              <a:t> Policy of 2014</a:t>
            </a:r>
          </a:p>
          <a:p>
            <a:pPr marL="1257300" lvl="2" indent="-342900">
              <a:spcBef>
                <a:spcPts val="1200"/>
              </a:spcBef>
              <a:spcAft>
                <a:spcPts val="1200"/>
              </a:spcAft>
              <a:buFont typeface="+mj-lt"/>
              <a:buAutoNum type="alphaLcPeriod"/>
              <a:defRPr/>
            </a:pP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
            <a:extLst>
              <a:ext uri="{FF2B5EF4-FFF2-40B4-BE49-F238E27FC236}">
                <a16:creationId xmlns:a16="http://schemas.microsoft.com/office/drawing/2014/main" id="{0CB2AB50-C168-4AED-B073-CBD405806C4E}"/>
              </a:ext>
            </a:extLst>
          </p:cNvPr>
          <p:cNvSpPr>
            <a:spLocks noChangeArrowheads="1"/>
          </p:cNvSpPr>
          <p:nvPr/>
        </p:nvSpPr>
        <p:spPr bwMode="auto">
          <a:xfrm>
            <a:off x="1331913" y="115888"/>
            <a:ext cx="7453312"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600" b="1">
                <a:solidFill>
                  <a:srgbClr val="1D2228"/>
                </a:solidFill>
                <a:cs typeface="Times New Roman" panose="02020603050405020304" pitchFamily="18" charset="0"/>
              </a:rPr>
              <a:t>Logistics and Mobility Sector: A Postmortem and Catalyst to World Economic Recovery Post Covid 19….. Comrade Kayode Opeifa</a:t>
            </a:r>
            <a:endParaRPr lang="en-US" altLang="en-US"/>
          </a:p>
        </p:txBody>
      </p:sp>
      <p:sp>
        <p:nvSpPr>
          <p:cNvPr id="21507" name="TextBox 6">
            <a:extLst>
              <a:ext uri="{FF2B5EF4-FFF2-40B4-BE49-F238E27FC236}">
                <a16:creationId xmlns:a16="http://schemas.microsoft.com/office/drawing/2014/main" id="{5200B7B8-D462-460D-BBD4-5F6E9095CC29}"/>
              </a:ext>
            </a:extLst>
          </p:cNvPr>
          <p:cNvSpPr txBox="1">
            <a:spLocks noChangeArrowheads="1"/>
          </p:cNvSpPr>
          <p:nvPr/>
        </p:nvSpPr>
        <p:spPr bwMode="auto">
          <a:xfrm>
            <a:off x="1042988" y="908050"/>
            <a:ext cx="7993062"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600" b="1"/>
              <a:t>In Conclusion</a:t>
            </a:r>
            <a:endParaRPr lang="en-US" altLang="en-US" sz="1600"/>
          </a:p>
          <a:p>
            <a:pPr eaLnBrk="1" hangingPunct="1"/>
            <a:r>
              <a:rPr lang="en-US" altLang="en-US" sz="1600"/>
              <a:t> </a:t>
            </a:r>
          </a:p>
          <a:p>
            <a:pPr eaLnBrk="1" hangingPunct="1"/>
            <a:r>
              <a:rPr lang="en-US" altLang="en-US" sz="1600"/>
              <a:t> </a:t>
            </a:r>
          </a:p>
        </p:txBody>
      </p:sp>
      <p:sp>
        <p:nvSpPr>
          <p:cNvPr id="5" name="TextBox 4">
            <a:extLst>
              <a:ext uri="{FF2B5EF4-FFF2-40B4-BE49-F238E27FC236}">
                <a16:creationId xmlns:a16="http://schemas.microsoft.com/office/drawing/2014/main" id="{F5E76807-0902-44DD-B1C5-CC1ED2B5D802}"/>
              </a:ext>
            </a:extLst>
          </p:cNvPr>
          <p:cNvSpPr txBox="1"/>
          <p:nvPr/>
        </p:nvSpPr>
        <p:spPr>
          <a:xfrm>
            <a:off x="1042988" y="1411288"/>
            <a:ext cx="7993062" cy="4864100"/>
          </a:xfrm>
          <a:prstGeom prst="rect">
            <a:avLst/>
          </a:prstGeom>
          <a:noFill/>
        </p:spPr>
        <p:txBody>
          <a:bodyPr>
            <a:spAutoFit/>
          </a:bodyPr>
          <a:lstStyle/>
          <a:p>
            <a:pPr>
              <a:defRPr/>
            </a:pPr>
            <a:r>
              <a:rPr lang="en-US" b="1" dirty="0"/>
              <a:t>Way Out</a:t>
            </a:r>
          </a:p>
          <a:p>
            <a:pPr marL="342900" indent="-342900">
              <a:spcAft>
                <a:spcPts val="600"/>
              </a:spcAft>
              <a:buFont typeface="+mj-lt"/>
              <a:buAutoNum type="arabicPeriod"/>
              <a:defRPr/>
            </a:pPr>
            <a:endParaRPr lang="en-US" dirty="0"/>
          </a:p>
          <a:p>
            <a:pPr marL="342900" indent="-342900">
              <a:spcAft>
                <a:spcPts val="600"/>
              </a:spcAft>
              <a:buFont typeface="+mj-lt"/>
              <a:buAutoNum type="arabicPeriod"/>
              <a:defRPr/>
            </a:pPr>
            <a:r>
              <a:rPr lang="en-US" dirty="0"/>
              <a:t>H</a:t>
            </a:r>
          </a:p>
          <a:p>
            <a:pPr marL="342900" indent="-342900">
              <a:spcAft>
                <a:spcPts val="600"/>
              </a:spcAft>
              <a:buFont typeface="+mj-lt"/>
              <a:buAutoNum type="arabicPeriod"/>
              <a:defRPr/>
            </a:pPr>
            <a:r>
              <a:rPr lang="en-US" dirty="0"/>
              <a:t>Reduction on the impact of Transport on </a:t>
            </a:r>
            <a:r>
              <a:rPr lang="en-US" b="1" dirty="0"/>
              <a:t>Cost of Goods</a:t>
            </a:r>
          </a:p>
          <a:p>
            <a:pPr marL="342900" indent="-342900">
              <a:spcAft>
                <a:spcPts val="600"/>
              </a:spcAft>
              <a:buFont typeface="+mj-lt"/>
              <a:buAutoNum type="arabicPeriod"/>
              <a:defRPr/>
            </a:pPr>
            <a:r>
              <a:rPr lang="en-US" dirty="0"/>
              <a:t>Improved funding for the Transportation related sector of the economy</a:t>
            </a:r>
          </a:p>
          <a:p>
            <a:pPr marL="342900" indent="-342900">
              <a:spcAft>
                <a:spcPts val="600"/>
              </a:spcAft>
              <a:buFont typeface="+mj-lt"/>
              <a:buAutoNum type="arabicPeriod"/>
              <a:defRPr/>
            </a:pPr>
            <a:r>
              <a:rPr lang="en-US" dirty="0"/>
              <a:t>Improved Public Health and identifying options to implement travel measures that meet public health protection objectives while minimizing the negative effects on trade </a:t>
            </a:r>
          </a:p>
          <a:p>
            <a:pPr marL="342900" indent="-342900">
              <a:spcAft>
                <a:spcPts val="600"/>
              </a:spcAft>
              <a:buFont typeface="+mj-lt"/>
              <a:buAutoNum type="arabicPeriod"/>
              <a:defRPr/>
            </a:pPr>
            <a:r>
              <a:rPr lang="en-US" dirty="0"/>
              <a:t> Bail outs, Grants and subsidy consideration for the operators of the sector. </a:t>
            </a:r>
            <a:r>
              <a:rPr lang="en-US" b="1" dirty="0"/>
              <a:t>(N10B GROSSLY inadequate)</a:t>
            </a:r>
          </a:p>
          <a:p>
            <a:pPr marL="1714500" lvl="3" indent="-342900">
              <a:spcAft>
                <a:spcPts val="300"/>
              </a:spcAft>
              <a:buFont typeface="+mj-lt"/>
              <a:buAutoNum type="alphaLcPeriod"/>
              <a:defRPr/>
            </a:pPr>
            <a:r>
              <a:rPr lang="en-US" dirty="0"/>
              <a:t>	Aviation		Cargo, Passenger</a:t>
            </a:r>
          </a:p>
          <a:p>
            <a:pPr marL="1714500" lvl="3" indent="-342900">
              <a:spcAft>
                <a:spcPts val="300"/>
              </a:spcAft>
              <a:buFont typeface="+mj-lt"/>
              <a:buAutoNum type="alphaLcPeriod"/>
              <a:defRPr/>
            </a:pPr>
            <a:r>
              <a:rPr lang="en-US" dirty="0"/>
              <a:t>	Rail Transport	Freight, Haulage and Passenger</a:t>
            </a:r>
          </a:p>
          <a:p>
            <a:pPr marL="1714500" lvl="3" indent="-342900">
              <a:spcAft>
                <a:spcPts val="300"/>
              </a:spcAft>
              <a:buFont typeface="+mj-lt"/>
              <a:buAutoNum type="alphaLcPeriod"/>
              <a:defRPr/>
            </a:pPr>
            <a:r>
              <a:rPr lang="en-US" dirty="0"/>
              <a:t>	Public transport</a:t>
            </a:r>
          </a:p>
          <a:p>
            <a:pPr marL="1714500" lvl="3" indent="-342900">
              <a:spcAft>
                <a:spcPts val="300"/>
              </a:spcAft>
              <a:buFont typeface="+mj-lt"/>
              <a:buAutoNum type="alphaLcPeriod"/>
              <a:defRPr/>
            </a:pPr>
            <a:r>
              <a:rPr lang="en-US" dirty="0"/>
              <a:t>	</a:t>
            </a:r>
            <a:r>
              <a:rPr lang="en-US" dirty="0" err="1"/>
              <a:t>Tourisim</a:t>
            </a:r>
            <a:r>
              <a:rPr lang="en-US" dirty="0"/>
              <a:t>		No Mobility No Tourism</a:t>
            </a:r>
          </a:p>
          <a:p>
            <a:pPr marL="1714500" lvl="3" indent="-342900">
              <a:spcAft>
                <a:spcPts val="300"/>
              </a:spcAft>
              <a:buFont typeface="+mj-lt"/>
              <a:buAutoNum type="alphaLcPeriod"/>
              <a:defRPr/>
            </a:pPr>
            <a:r>
              <a:rPr lang="en-US" dirty="0"/>
              <a:t>	Hospitality	Very Critical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
            <a:extLst>
              <a:ext uri="{FF2B5EF4-FFF2-40B4-BE49-F238E27FC236}">
                <a16:creationId xmlns:a16="http://schemas.microsoft.com/office/drawing/2014/main" id="{59A4B912-8AD0-4B00-9202-084D90837F0D}"/>
              </a:ext>
            </a:extLst>
          </p:cNvPr>
          <p:cNvSpPr>
            <a:spLocks noChangeArrowheads="1"/>
          </p:cNvSpPr>
          <p:nvPr/>
        </p:nvSpPr>
        <p:spPr bwMode="auto">
          <a:xfrm>
            <a:off x="1331913" y="115888"/>
            <a:ext cx="7453312"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600" b="1">
                <a:solidFill>
                  <a:srgbClr val="1D2228"/>
                </a:solidFill>
                <a:cs typeface="Times New Roman" panose="02020603050405020304" pitchFamily="18" charset="0"/>
              </a:rPr>
              <a:t>Logistics and Mobility Sector: A Postmortem and Catalyst to World Economic Recovery Post Covid 19….. Comrade Kayode Opeifa</a:t>
            </a:r>
            <a:endParaRPr lang="en-US" altLang="en-US"/>
          </a:p>
        </p:txBody>
      </p:sp>
      <p:sp>
        <p:nvSpPr>
          <p:cNvPr id="22531" name="TextBox 6">
            <a:extLst>
              <a:ext uri="{FF2B5EF4-FFF2-40B4-BE49-F238E27FC236}">
                <a16:creationId xmlns:a16="http://schemas.microsoft.com/office/drawing/2014/main" id="{36898253-92E8-403A-916B-BE931D156BF5}"/>
              </a:ext>
            </a:extLst>
          </p:cNvPr>
          <p:cNvSpPr txBox="1">
            <a:spLocks noChangeArrowheads="1"/>
          </p:cNvSpPr>
          <p:nvPr/>
        </p:nvSpPr>
        <p:spPr bwMode="auto">
          <a:xfrm>
            <a:off x="1042988" y="981075"/>
            <a:ext cx="7993062"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200" b="1"/>
              <a:t>Mr Vice Chancellor Sir</a:t>
            </a:r>
          </a:p>
          <a:p>
            <a:pPr algn="ctr" eaLnBrk="1" hangingPunct="1"/>
            <a:r>
              <a:rPr lang="en-US" altLang="en-US" sz="3200" b="1"/>
              <a:t>Deans, </a:t>
            </a:r>
          </a:p>
          <a:p>
            <a:pPr algn="ctr" eaLnBrk="1" hangingPunct="1"/>
            <a:r>
              <a:rPr lang="en-US" altLang="en-US" sz="3200" b="1"/>
              <a:t>especially Dean School of Transport</a:t>
            </a:r>
          </a:p>
          <a:p>
            <a:pPr algn="ctr" eaLnBrk="1" hangingPunct="1"/>
            <a:r>
              <a:rPr lang="en-US" altLang="en-US" sz="3200" b="1"/>
              <a:t>Distinguished Ladies and Gentlemen</a:t>
            </a:r>
          </a:p>
          <a:p>
            <a:pPr algn="ctr" eaLnBrk="1" hangingPunct="1"/>
            <a:endParaRPr lang="en-US" altLang="en-US" sz="1600" b="1"/>
          </a:p>
          <a:p>
            <a:pPr algn="ctr" eaLnBrk="1" hangingPunct="1"/>
            <a:r>
              <a:rPr lang="en-US" altLang="en-US" sz="8800" b="1"/>
              <a:t>Thank You</a:t>
            </a:r>
            <a:endParaRPr lang="en-US" altLang="en-US" sz="8800"/>
          </a:p>
          <a:p>
            <a:pPr eaLnBrk="1" hangingPunct="1"/>
            <a:r>
              <a:rPr lang="en-US" altLang="en-US" sz="1600"/>
              <a:t> </a:t>
            </a:r>
          </a:p>
          <a:p>
            <a:pPr eaLnBrk="1" hangingPunct="1"/>
            <a:r>
              <a:rPr lang="en-US" altLang="en-US" sz="160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a:extLst>
              <a:ext uri="{FF2B5EF4-FFF2-40B4-BE49-F238E27FC236}">
                <a16:creationId xmlns:a16="http://schemas.microsoft.com/office/drawing/2014/main" id="{83EED5CF-AC9C-4C1C-B0E3-B4EB63EE1FEF}"/>
              </a:ext>
            </a:extLst>
          </p:cNvPr>
          <p:cNvSpPr>
            <a:spLocks noChangeArrowheads="1"/>
          </p:cNvSpPr>
          <p:nvPr/>
        </p:nvSpPr>
        <p:spPr bwMode="auto">
          <a:xfrm>
            <a:off x="1331913" y="333375"/>
            <a:ext cx="74533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600" b="1">
                <a:solidFill>
                  <a:srgbClr val="1D2228"/>
                </a:solidFill>
                <a:cs typeface="Times New Roman" panose="02020603050405020304" pitchFamily="18" charset="0"/>
              </a:rPr>
              <a:t>Logistics and Mobility Sector: A Postmortem and Catalyst to World Economic Recovery Post Covid 19….. Comrade Kayode Opeifa</a:t>
            </a:r>
            <a:endParaRPr lang="en-US" altLang="en-US"/>
          </a:p>
        </p:txBody>
      </p:sp>
      <p:sp>
        <p:nvSpPr>
          <p:cNvPr id="9219" name="TextBox 4">
            <a:extLst>
              <a:ext uri="{FF2B5EF4-FFF2-40B4-BE49-F238E27FC236}">
                <a16:creationId xmlns:a16="http://schemas.microsoft.com/office/drawing/2014/main" id="{A3D04AF7-9F65-4CC6-9D2B-F5AAF588BB3B}"/>
              </a:ext>
            </a:extLst>
          </p:cNvPr>
          <p:cNvSpPr txBox="1">
            <a:spLocks noChangeArrowheads="1"/>
          </p:cNvSpPr>
          <p:nvPr/>
        </p:nvSpPr>
        <p:spPr bwMode="auto">
          <a:xfrm>
            <a:off x="1116013" y="1196975"/>
            <a:ext cx="7632700" cy="550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200" b="1"/>
              <a:t>Introduction</a:t>
            </a:r>
          </a:p>
          <a:p>
            <a:pPr eaLnBrk="1" hangingPunct="1"/>
            <a:endParaRPr lang="en-US" altLang="en-US" sz="2200"/>
          </a:p>
          <a:p>
            <a:pPr eaLnBrk="1" hangingPunct="1"/>
            <a:r>
              <a:rPr lang="en-US" altLang="en-US" sz="2200"/>
              <a:t>Transportation (Public or Private), Mobility and Logistics management sector remain one of the most compelling and sustaining factor in the World New Economic order post Covid. 19.</a:t>
            </a:r>
          </a:p>
          <a:p>
            <a:pPr eaLnBrk="1" hangingPunct="1"/>
            <a:endParaRPr lang="en-US" altLang="en-US" sz="2200"/>
          </a:p>
          <a:p>
            <a:pPr eaLnBrk="1" hangingPunct="1"/>
            <a:endParaRPr lang="en-US" altLang="en-US" sz="2200"/>
          </a:p>
          <a:p>
            <a:pPr eaLnBrk="1" hangingPunct="1"/>
            <a:r>
              <a:rPr lang="en-US" altLang="en-US" sz="2200"/>
              <a:t>By definition, description and understanding; are all interrelated and could variedly overlap based on the discuss and school of thought.</a:t>
            </a:r>
          </a:p>
          <a:p>
            <a:pPr eaLnBrk="1" hangingPunct="1"/>
            <a:endParaRPr lang="en-US" altLang="en-US" sz="2200"/>
          </a:p>
          <a:p>
            <a:pPr eaLnBrk="1" hangingPunct="1"/>
            <a:endParaRPr lang="en-US" altLang="en-US" sz="2200"/>
          </a:p>
          <a:p>
            <a:pPr eaLnBrk="1" hangingPunct="1"/>
            <a:r>
              <a:rPr lang="en-US" altLang="en-US" sz="2200"/>
              <a:t>For the purpose of this presentation, I plead to adopt the developmental and sustainable economic description to  describe and interrelate the trio.</a:t>
            </a:r>
            <a:endParaRPr lang="en-US" altLang="en-US" sz="15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a:extLst>
              <a:ext uri="{FF2B5EF4-FFF2-40B4-BE49-F238E27FC236}">
                <a16:creationId xmlns:a16="http://schemas.microsoft.com/office/drawing/2014/main" id="{C550D6E1-FB00-4879-A6AC-E64F78C3AC6E}"/>
              </a:ext>
            </a:extLst>
          </p:cNvPr>
          <p:cNvSpPr>
            <a:spLocks noChangeArrowheads="1"/>
          </p:cNvSpPr>
          <p:nvPr/>
        </p:nvSpPr>
        <p:spPr bwMode="auto">
          <a:xfrm>
            <a:off x="1331913" y="333375"/>
            <a:ext cx="74533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600" b="1">
                <a:solidFill>
                  <a:srgbClr val="1D2228"/>
                </a:solidFill>
                <a:cs typeface="Times New Roman" panose="02020603050405020304" pitchFamily="18" charset="0"/>
              </a:rPr>
              <a:t>Logistics and Mobility Sector: A Postmortem and Catalyst to World Economic Recovery Post Covid 19….. Comrade Kayode Opeifa</a:t>
            </a:r>
            <a:endParaRPr lang="en-US" altLang="en-US"/>
          </a:p>
        </p:txBody>
      </p:sp>
      <p:sp>
        <p:nvSpPr>
          <p:cNvPr id="10243" name="TextBox 4">
            <a:extLst>
              <a:ext uri="{FF2B5EF4-FFF2-40B4-BE49-F238E27FC236}">
                <a16:creationId xmlns:a16="http://schemas.microsoft.com/office/drawing/2014/main" id="{FF7C9AF6-EC34-47CD-A775-2949228EACB4}"/>
              </a:ext>
            </a:extLst>
          </p:cNvPr>
          <p:cNvSpPr txBox="1">
            <a:spLocks noChangeArrowheads="1"/>
          </p:cNvSpPr>
          <p:nvPr/>
        </p:nvSpPr>
        <p:spPr bwMode="auto">
          <a:xfrm>
            <a:off x="1042988" y="1196975"/>
            <a:ext cx="7921625"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b="1"/>
              <a:t>Introduction</a:t>
            </a:r>
          </a:p>
          <a:p>
            <a:pPr eaLnBrk="1" hangingPunct="1"/>
            <a:endParaRPr lang="en-US" altLang="en-US" sz="2000"/>
          </a:p>
          <a:p>
            <a:pPr eaLnBrk="1" hangingPunct="1"/>
            <a:r>
              <a:rPr lang="en-US" altLang="en-US" sz="2000"/>
              <a:t>Thus,</a:t>
            </a:r>
          </a:p>
          <a:p>
            <a:pPr eaLnBrk="1" hangingPunct="1"/>
            <a:endParaRPr lang="en-US" altLang="en-US" sz="2000"/>
          </a:p>
          <a:p>
            <a:pPr eaLnBrk="1" hangingPunct="1"/>
            <a:r>
              <a:rPr lang="en-US" altLang="en-US" sz="2000"/>
              <a:t>it is the management of the processes of the free flow of goods, services, people, products, investments and trade. </a:t>
            </a:r>
          </a:p>
          <a:p>
            <a:pPr eaLnBrk="1" hangingPunct="1"/>
            <a:endParaRPr lang="en-US" altLang="en-US" sz="2000"/>
          </a:p>
          <a:p>
            <a:pPr eaLnBrk="1" hangingPunct="1"/>
            <a:r>
              <a:rPr lang="en-US" altLang="en-US" sz="2000"/>
              <a:t>It is the spatial management of the factors of mobility related to production including men, machine and money for the economic growth of the people.  </a:t>
            </a:r>
          </a:p>
          <a:p>
            <a:pPr eaLnBrk="1" hangingPunct="1"/>
            <a:endParaRPr lang="en-US" altLang="en-US" sz="2000"/>
          </a:p>
          <a:p>
            <a:pPr eaLnBrk="1" hangingPunct="1"/>
            <a:r>
              <a:rPr lang="en-US" altLang="en-US" sz="2000"/>
              <a:t>Therefore transportation is not only of multimodal systems such as Rail, Road, Sea (Maritime) and Air but also include pipeline systems, logistics management and the associated supply chain management, factors of economic integration, and its globalization which by extension may include ICT deployment and some elements of telecommunication.</a:t>
            </a:r>
          </a:p>
          <a:p>
            <a:pPr eaLnBrk="1" hangingPunct="1"/>
            <a:endParaRPr lang="en-US" altLang="en-US" sz="2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a:extLst>
              <a:ext uri="{FF2B5EF4-FFF2-40B4-BE49-F238E27FC236}">
                <a16:creationId xmlns:a16="http://schemas.microsoft.com/office/drawing/2014/main" id="{9887425D-B5B1-4CC3-8CE4-A61E20D68435}"/>
              </a:ext>
            </a:extLst>
          </p:cNvPr>
          <p:cNvSpPr>
            <a:spLocks noChangeArrowheads="1"/>
          </p:cNvSpPr>
          <p:nvPr/>
        </p:nvSpPr>
        <p:spPr bwMode="auto">
          <a:xfrm>
            <a:off x="1331913" y="115888"/>
            <a:ext cx="7453312"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600" b="1">
                <a:solidFill>
                  <a:srgbClr val="1D2228"/>
                </a:solidFill>
                <a:cs typeface="Times New Roman" panose="02020603050405020304" pitchFamily="18" charset="0"/>
              </a:rPr>
              <a:t>Logistics and Mobility Sector: A Postmortem and Catalyst to World Economic Recovery Post Covid 19….. Comrade Kayode Opeifa</a:t>
            </a:r>
            <a:endParaRPr lang="en-US" altLang="en-US"/>
          </a:p>
        </p:txBody>
      </p:sp>
      <p:sp>
        <p:nvSpPr>
          <p:cNvPr id="5" name="TextBox 4">
            <a:extLst>
              <a:ext uri="{FF2B5EF4-FFF2-40B4-BE49-F238E27FC236}">
                <a16:creationId xmlns:a16="http://schemas.microsoft.com/office/drawing/2014/main" id="{F0138CF3-4126-4EB8-BC3B-F092F6D7BBEE}"/>
              </a:ext>
            </a:extLst>
          </p:cNvPr>
          <p:cNvSpPr txBox="1"/>
          <p:nvPr/>
        </p:nvSpPr>
        <p:spPr>
          <a:xfrm>
            <a:off x="1042988" y="981075"/>
            <a:ext cx="8208962" cy="6132513"/>
          </a:xfrm>
          <a:prstGeom prst="rect">
            <a:avLst/>
          </a:prstGeom>
          <a:noFill/>
        </p:spPr>
        <p:txBody>
          <a:bodyPr>
            <a:spAutoFit/>
          </a:bodyPr>
          <a:lstStyle/>
          <a:p>
            <a:pPr>
              <a:defRPr/>
            </a:pPr>
            <a:r>
              <a:rPr lang="en-US" b="1" dirty="0"/>
              <a:t>Introduction continued</a:t>
            </a:r>
          </a:p>
          <a:p>
            <a:pPr>
              <a:buFont typeface="Wingdings" pitchFamily="2" charset="2"/>
              <a:buChar char="v"/>
              <a:defRPr/>
            </a:pPr>
            <a:endParaRPr lang="en-US" dirty="0"/>
          </a:p>
          <a:p>
            <a:pPr>
              <a:buFont typeface="Wingdings" pitchFamily="2" charset="2"/>
              <a:buChar char="v"/>
              <a:defRPr/>
            </a:pPr>
            <a:r>
              <a:rPr lang="en-US" dirty="0"/>
              <a:t>Efficient transportation is key for productivity and economic growth.</a:t>
            </a:r>
          </a:p>
          <a:p>
            <a:pPr>
              <a:buFont typeface="Wingdings" pitchFamily="2" charset="2"/>
              <a:buChar char="v"/>
              <a:defRPr/>
            </a:pPr>
            <a:endParaRPr lang="en-US" dirty="0"/>
          </a:p>
          <a:p>
            <a:pPr>
              <a:defRPr/>
            </a:pPr>
            <a:r>
              <a:rPr lang="en-US" dirty="0"/>
              <a:t>  </a:t>
            </a:r>
          </a:p>
          <a:p>
            <a:pPr>
              <a:buFont typeface="Wingdings" pitchFamily="2" charset="2"/>
              <a:buChar char="v"/>
              <a:defRPr/>
            </a:pPr>
            <a:r>
              <a:rPr lang="en-US" dirty="0"/>
              <a:t>Mobility thus become one of the most important characteristics of economic </a:t>
            </a:r>
          </a:p>
          <a:p>
            <a:pPr>
              <a:defRPr/>
            </a:pPr>
            <a:r>
              <a:rPr lang="en-US" dirty="0"/>
              <a:t>   activity as it satisfies the basic need of going from one </a:t>
            </a:r>
            <a:r>
              <a:rPr lang="en-US" dirty="0" err="1"/>
              <a:t>locationto</a:t>
            </a:r>
            <a:r>
              <a:rPr lang="en-US" dirty="0"/>
              <a:t> the other. </a:t>
            </a:r>
          </a:p>
          <a:p>
            <a:pPr>
              <a:buFont typeface="Wingdings" pitchFamily="2" charset="2"/>
              <a:buChar char="v"/>
              <a:defRPr/>
            </a:pPr>
            <a:endParaRPr lang="en-US" dirty="0"/>
          </a:p>
          <a:p>
            <a:pPr>
              <a:buFont typeface="Wingdings" pitchFamily="2" charset="2"/>
              <a:buChar char="v"/>
              <a:defRPr/>
            </a:pPr>
            <a:r>
              <a:rPr lang="en-US" dirty="0"/>
              <a:t>Mobility is synonymous with transportation and it’s been associated with </a:t>
            </a:r>
          </a:p>
          <a:p>
            <a:pPr>
              <a:defRPr/>
            </a:pPr>
            <a:r>
              <a:rPr lang="en-US" dirty="0"/>
              <a:t> GDP of nations.</a:t>
            </a:r>
          </a:p>
          <a:p>
            <a:pPr>
              <a:defRPr/>
            </a:pPr>
            <a:endParaRPr lang="en-US" dirty="0"/>
          </a:p>
          <a:p>
            <a:pPr>
              <a:defRPr/>
            </a:pPr>
            <a:endParaRPr lang="en-US" dirty="0"/>
          </a:p>
          <a:p>
            <a:pPr>
              <a:defRPr/>
            </a:pPr>
            <a:r>
              <a:rPr lang="en-US" i="1" dirty="0"/>
              <a:t>According to Jean-Paul </a:t>
            </a:r>
            <a:r>
              <a:rPr lang="en-US" i="1" dirty="0" err="1"/>
              <a:t>Rodrique</a:t>
            </a:r>
            <a:r>
              <a:rPr lang="en-US" i="1" dirty="0"/>
              <a:t> and </a:t>
            </a:r>
            <a:r>
              <a:rPr lang="en-US" i="1" dirty="0" err="1"/>
              <a:t>Notteboom</a:t>
            </a:r>
            <a:r>
              <a:rPr lang="en-US" i="1" dirty="0"/>
              <a:t>;</a:t>
            </a:r>
          </a:p>
          <a:p>
            <a:pPr>
              <a:defRPr/>
            </a:pPr>
            <a:endParaRPr lang="en-US" dirty="0"/>
          </a:p>
          <a:p>
            <a:pPr>
              <a:defRPr/>
            </a:pPr>
            <a:r>
              <a:rPr lang="en-US" b="1" dirty="0"/>
              <a:t>“Economies that possess greater mobility are often those with </a:t>
            </a:r>
          </a:p>
          <a:p>
            <a:pPr>
              <a:defRPr/>
            </a:pPr>
            <a:r>
              <a:rPr lang="en-US" b="1" dirty="0"/>
              <a:t>  better opportunities to develop than those with scarce mobility”. </a:t>
            </a:r>
          </a:p>
          <a:p>
            <a:pPr>
              <a:buFont typeface="Wingdings" pitchFamily="2" charset="2"/>
              <a:buChar char="v"/>
              <a:defRPr/>
            </a:pPr>
            <a:endParaRPr lang="en-US" dirty="0"/>
          </a:p>
          <a:p>
            <a:pPr>
              <a:buFont typeface="Wingdings" pitchFamily="2" charset="2"/>
              <a:buChar char="v"/>
              <a:defRPr/>
            </a:pPr>
            <a:r>
              <a:rPr lang="en-US" dirty="0"/>
              <a:t>Reduced Mobility impedes development while greater mobility is a catalyst for development.  </a:t>
            </a:r>
          </a:p>
          <a:p>
            <a:pPr>
              <a:buFont typeface="Wingdings" pitchFamily="2" charset="2"/>
              <a:buChar char="v"/>
              <a:defRPr/>
            </a:pPr>
            <a:endParaRPr lang="en-US" dirty="0"/>
          </a:p>
          <a:p>
            <a:pPr>
              <a:buFont typeface="Wingdings" pitchFamily="2" charset="2"/>
              <a:buChar char="v"/>
              <a:defRPr/>
            </a:pPr>
            <a:r>
              <a:rPr lang="en-US" dirty="0"/>
              <a:t>Mobility is thus a reliable indicator of development.  </a:t>
            </a:r>
          </a:p>
          <a:p>
            <a:pPr>
              <a:buFont typeface="Wingdings" pitchFamily="2" charset="2"/>
              <a:buChar char="v"/>
              <a:defRPr/>
            </a:pPr>
            <a:endParaRPr lang="en-US" sz="145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a:extLst>
              <a:ext uri="{FF2B5EF4-FFF2-40B4-BE49-F238E27FC236}">
                <a16:creationId xmlns:a16="http://schemas.microsoft.com/office/drawing/2014/main" id="{4A0333AA-B753-4EF0-BBEA-6421A3E9ACD1}"/>
              </a:ext>
            </a:extLst>
          </p:cNvPr>
          <p:cNvSpPr>
            <a:spLocks noChangeArrowheads="1"/>
          </p:cNvSpPr>
          <p:nvPr/>
        </p:nvSpPr>
        <p:spPr bwMode="auto">
          <a:xfrm>
            <a:off x="1331913" y="115888"/>
            <a:ext cx="7453312"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600" b="1">
                <a:solidFill>
                  <a:srgbClr val="1D2228"/>
                </a:solidFill>
                <a:cs typeface="Times New Roman" panose="02020603050405020304" pitchFamily="18" charset="0"/>
              </a:rPr>
              <a:t>Logistics and Mobility Sector: A Postmortem and Catalyst to World Economic Recovery Post Covid 19….. Comrade Kayode Opeifa</a:t>
            </a:r>
            <a:endParaRPr lang="en-US" altLang="en-US"/>
          </a:p>
        </p:txBody>
      </p:sp>
      <p:sp>
        <p:nvSpPr>
          <p:cNvPr id="5" name="TextBox 4">
            <a:extLst>
              <a:ext uri="{FF2B5EF4-FFF2-40B4-BE49-F238E27FC236}">
                <a16:creationId xmlns:a16="http://schemas.microsoft.com/office/drawing/2014/main" id="{4BBA63F2-D6BD-495A-AD1A-82035240A6BC}"/>
              </a:ext>
            </a:extLst>
          </p:cNvPr>
          <p:cNvSpPr txBox="1"/>
          <p:nvPr/>
        </p:nvSpPr>
        <p:spPr>
          <a:xfrm>
            <a:off x="1042988" y="981075"/>
            <a:ext cx="7921625" cy="6208713"/>
          </a:xfrm>
          <a:prstGeom prst="rect">
            <a:avLst/>
          </a:prstGeom>
          <a:noFill/>
        </p:spPr>
        <p:txBody>
          <a:bodyPr>
            <a:spAutoFit/>
          </a:bodyPr>
          <a:lstStyle/>
          <a:p>
            <a:pPr>
              <a:defRPr/>
            </a:pPr>
            <a:endParaRPr lang="en-US" sz="1450" dirty="0"/>
          </a:p>
          <a:p>
            <a:pPr>
              <a:defRPr/>
            </a:pPr>
            <a:r>
              <a:rPr lang="en-US" sz="1600" dirty="0"/>
              <a:t>Mobility, logistics as well as the supply chain management sector of Most National  and World economy remain one of the most hit by the </a:t>
            </a:r>
            <a:r>
              <a:rPr lang="en-US" sz="1600" dirty="0" err="1"/>
              <a:t>Covid</a:t>
            </a:r>
            <a:r>
              <a:rPr lang="en-US" sz="1600" dirty="0"/>
              <a:t> 19 pandemic just as it remain the major endemic sector in its </a:t>
            </a:r>
            <a:r>
              <a:rPr lang="en-US" sz="1600" dirty="0" err="1"/>
              <a:t>spreed</a:t>
            </a:r>
            <a:r>
              <a:rPr lang="en-US" sz="1600" dirty="0"/>
              <a:t> worldwide.</a:t>
            </a:r>
          </a:p>
          <a:p>
            <a:pPr>
              <a:defRPr/>
            </a:pPr>
            <a:endParaRPr lang="en-US" sz="1600" dirty="0"/>
          </a:p>
          <a:p>
            <a:pPr>
              <a:defRPr/>
            </a:pPr>
            <a:r>
              <a:rPr lang="en-US" sz="1600" b="1" dirty="0"/>
              <a:t>Back in History</a:t>
            </a:r>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r>
              <a:rPr lang="en-US" sz="1600" dirty="0"/>
              <a:t>Also key is that the Transportation, Logistics, Mobility and the supply chain management sector were among the most affected according to the World Trade </a:t>
            </a:r>
            <a:r>
              <a:rPr lang="en-US" sz="1600" dirty="0" err="1"/>
              <a:t>Organisation</a:t>
            </a:r>
            <a:r>
              <a:rPr lang="en-US" sz="1600" dirty="0"/>
              <a:t> 2020 report and the NBS 2020 Q1 and Q2 GDP report.</a:t>
            </a:r>
          </a:p>
          <a:p>
            <a:pPr>
              <a:buFont typeface="Wingdings" pitchFamily="2" charset="2"/>
              <a:buChar char="v"/>
              <a:defRPr/>
            </a:pPr>
            <a:endParaRPr lang="en-US" sz="1500" dirty="0"/>
          </a:p>
        </p:txBody>
      </p:sp>
      <p:graphicFrame>
        <p:nvGraphicFramePr>
          <p:cNvPr id="6" name="Table 5">
            <a:extLst>
              <a:ext uri="{FF2B5EF4-FFF2-40B4-BE49-F238E27FC236}">
                <a16:creationId xmlns:a16="http://schemas.microsoft.com/office/drawing/2014/main" id="{49F1E430-2963-44D6-B1E2-B1F6ADB87D84}"/>
              </a:ext>
            </a:extLst>
          </p:cNvPr>
          <p:cNvGraphicFramePr>
            <a:graphicFrameLocks noGrp="1"/>
          </p:cNvGraphicFramePr>
          <p:nvPr/>
        </p:nvGraphicFramePr>
        <p:xfrm>
          <a:off x="1187450" y="2708275"/>
          <a:ext cx="7200900" cy="3244850"/>
        </p:xfrm>
        <a:graphic>
          <a:graphicData uri="http://schemas.openxmlformats.org/drawingml/2006/table">
            <a:tbl>
              <a:tblPr/>
              <a:tblGrid>
                <a:gridCol w="1173496">
                  <a:extLst>
                    <a:ext uri="{9D8B030D-6E8A-4147-A177-3AD203B41FA5}">
                      <a16:colId xmlns:a16="http://schemas.microsoft.com/office/drawing/2014/main" val="20000"/>
                    </a:ext>
                  </a:extLst>
                </a:gridCol>
                <a:gridCol w="1775485">
                  <a:extLst>
                    <a:ext uri="{9D8B030D-6E8A-4147-A177-3AD203B41FA5}">
                      <a16:colId xmlns:a16="http://schemas.microsoft.com/office/drawing/2014/main" val="20001"/>
                    </a:ext>
                  </a:extLst>
                </a:gridCol>
                <a:gridCol w="4251919">
                  <a:extLst>
                    <a:ext uri="{9D8B030D-6E8A-4147-A177-3AD203B41FA5}">
                      <a16:colId xmlns:a16="http://schemas.microsoft.com/office/drawing/2014/main" val="20002"/>
                    </a:ext>
                  </a:extLst>
                </a:gridCol>
              </a:tblGrid>
              <a:tr h="315479">
                <a:tc>
                  <a:txBody>
                    <a:bodyPr/>
                    <a:lstStyle/>
                    <a:p>
                      <a:pPr algn="just">
                        <a:lnSpc>
                          <a:spcPct val="100000"/>
                        </a:lnSpc>
                        <a:spcAft>
                          <a:spcPts val="0"/>
                        </a:spcAft>
                      </a:pPr>
                      <a:r>
                        <a:rPr lang="en-US" sz="1600" b="1" dirty="0">
                          <a:latin typeface="Arial" pitchFamily="34" charset="0"/>
                          <a:ea typeface="Calibri"/>
                          <a:cs typeface="Arial" pitchFamily="34" charset="0"/>
                        </a:rPr>
                        <a:t>Period</a:t>
                      </a: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en-US" sz="1600">
                          <a:latin typeface="Arial" pitchFamily="34" charset="0"/>
                          <a:ea typeface="Calibri"/>
                          <a:cs typeface="Arial" pitchFamily="34" charset="0"/>
                        </a:rPr>
                        <a:t>Pandemic</a:t>
                      </a: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en-US" sz="1600">
                          <a:latin typeface="Arial" pitchFamily="34" charset="0"/>
                          <a:ea typeface="Calibri"/>
                          <a:cs typeface="Arial" pitchFamily="34" charset="0"/>
                        </a:rPr>
                        <a:t>Manifestation</a:t>
                      </a: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64904">
                <a:tc>
                  <a:txBody>
                    <a:bodyPr/>
                    <a:lstStyle/>
                    <a:p>
                      <a:pPr algn="just">
                        <a:lnSpc>
                          <a:spcPct val="100000"/>
                        </a:lnSpc>
                        <a:spcAft>
                          <a:spcPts val="0"/>
                        </a:spcAft>
                      </a:pPr>
                      <a:r>
                        <a:rPr lang="en-US" sz="1600" b="1" dirty="0">
                          <a:latin typeface="Arial" pitchFamily="34" charset="0"/>
                          <a:ea typeface="Calibri"/>
                          <a:cs typeface="Arial" pitchFamily="34" charset="0"/>
                        </a:rPr>
                        <a:t>1720</a:t>
                      </a: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en-US" sz="1600" dirty="0">
                          <a:latin typeface="Arial" pitchFamily="34" charset="0"/>
                          <a:ea typeface="Calibri"/>
                          <a:cs typeface="Arial" pitchFamily="34" charset="0"/>
                        </a:rPr>
                        <a:t>The great plague of </a:t>
                      </a:r>
                      <a:r>
                        <a:rPr lang="en-US" sz="1600" dirty="0" err="1">
                          <a:latin typeface="Arial" pitchFamily="34" charset="0"/>
                          <a:ea typeface="Calibri"/>
                          <a:cs typeface="Arial" pitchFamily="34" charset="0"/>
                        </a:rPr>
                        <a:t>Marssaille</a:t>
                      </a:r>
                      <a:endParaRPr lang="en-US" sz="1600" dirty="0">
                        <a:latin typeface="Arial" pitchFamily="34" charset="0"/>
                        <a:ea typeface="Calibri"/>
                        <a:cs typeface="Arial" pitchFamily="34" charset="0"/>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en-US" sz="1600">
                          <a:latin typeface="Arial" pitchFamily="34" charset="0"/>
                          <a:ea typeface="Calibri"/>
                          <a:cs typeface="Arial" pitchFamily="34" charset="0"/>
                        </a:rPr>
                        <a:t>Via Maritime/Ship</a:t>
                      </a: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64306">
                <a:tc>
                  <a:txBody>
                    <a:bodyPr/>
                    <a:lstStyle/>
                    <a:p>
                      <a:pPr algn="just">
                        <a:lnSpc>
                          <a:spcPct val="100000"/>
                        </a:lnSpc>
                        <a:spcAft>
                          <a:spcPts val="0"/>
                        </a:spcAft>
                      </a:pPr>
                      <a:r>
                        <a:rPr lang="en-US" sz="1600" b="1" dirty="0">
                          <a:latin typeface="Arial" pitchFamily="34" charset="0"/>
                          <a:ea typeface="Calibri"/>
                          <a:cs typeface="Arial" pitchFamily="34" charset="0"/>
                        </a:rPr>
                        <a:t>1817 - 1824</a:t>
                      </a: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en-US" sz="1600" dirty="0">
                          <a:latin typeface="Arial" pitchFamily="34" charset="0"/>
                          <a:ea typeface="Calibri"/>
                          <a:cs typeface="Arial" pitchFamily="34" charset="0"/>
                        </a:rPr>
                        <a:t>Cholera Plague</a:t>
                      </a: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en-US" sz="1600">
                          <a:latin typeface="Arial" pitchFamily="34" charset="0"/>
                          <a:ea typeface="Calibri"/>
                          <a:cs typeface="Arial" pitchFamily="34" charset="0"/>
                        </a:rPr>
                        <a:t>Movement of British Army and Navy suspected to be the major reason for worldwide spread</a:t>
                      </a: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24564">
                <a:tc>
                  <a:txBody>
                    <a:bodyPr/>
                    <a:lstStyle/>
                    <a:p>
                      <a:pPr algn="just">
                        <a:lnSpc>
                          <a:spcPct val="100000"/>
                        </a:lnSpc>
                        <a:spcAft>
                          <a:spcPts val="0"/>
                        </a:spcAft>
                      </a:pPr>
                      <a:r>
                        <a:rPr lang="en-US" sz="1600" b="1" dirty="0">
                          <a:latin typeface="Arial" pitchFamily="34" charset="0"/>
                          <a:ea typeface="Calibri"/>
                          <a:cs typeface="Arial" pitchFamily="34" charset="0"/>
                        </a:rPr>
                        <a:t>1920</a:t>
                      </a: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en-US" sz="1600" dirty="0">
                          <a:latin typeface="Arial" pitchFamily="34" charset="0"/>
                          <a:ea typeface="Calibri"/>
                          <a:cs typeface="Arial" pitchFamily="34" charset="0"/>
                        </a:rPr>
                        <a:t>Bubonic Plague</a:t>
                      </a: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en-US" sz="1600">
                          <a:latin typeface="Arial" pitchFamily="34" charset="0"/>
                          <a:ea typeface="Calibri"/>
                          <a:cs typeface="Arial" pitchFamily="34" charset="0"/>
                        </a:rPr>
                        <a:t>Transmited more via rats infested shiploads</a:t>
                      </a: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975597">
                <a:tc gridSpan="3">
                  <a:txBody>
                    <a:bodyPr/>
                    <a:lstStyle/>
                    <a:p>
                      <a:pPr algn="just">
                        <a:lnSpc>
                          <a:spcPct val="100000"/>
                        </a:lnSpc>
                        <a:spcAft>
                          <a:spcPts val="0"/>
                        </a:spcAft>
                      </a:pPr>
                      <a:r>
                        <a:rPr lang="en-US" sz="1600" dirty="0">
                          <a:latin typeface="Arial" pitchFamily="34" charset="0"/>
                          <a:ea typeface="Calibri"/>
                          <a:cs typeface="Arial" pitchFamily="34" charset="0"/>
                        </a:rPr>
                        <a:t>In all three incidences like present </a:t>
                      </a:r>
                      <a:r>
                        <a:rPr lang="en-US" sz="1600" dirty="0" err="1">
                          <a:latin typeface="Arial" pitchFamily="34" charset="0"/>
                          <a:ea typeface="Calibri"/>
                          <a:cs typeface="Arial" pitchFamily="34" charset="0"/>
                        </a:rPr>
                        <a:t>Covid</a:t>
                      </a:r>
                      <a:r>
                        <a:rPr lang="en-US" sz="1600" dirty="0">
                          <a:latin typeface="Arial" pitchFamily="34" charset="0"/>
                          <a:ea typeface="Calibri"/>
                          <a:cs typeface="Arial" pitchFamily="34" charset="0"/>
                        </a:rPr>
                        <a:t> 19, Apart from Public health and personal hygiene concerns; Transportation/Mobility restrictions, logistics and supply </a:t>
                      </a:r>
                      <a:r>
                        <a:rPr lang="en-US" sz="1600" dirty="0" err="1">
                          <a:latin typeface="Arial" pitchFamily="34" charset="0"/>
                          <a:ea typeface="Calibri"/>
                          <a:cs typeface="Arial" pitchFamily="34" charset="0"/>
                        </a:rPr>
                        <a:t>cain</a:t>
                      </a:r>
                      <a:r>
                        <a:rPr lang="en-US" sz="1600" dirty="0">
                          <a:latin typeface="Arial" pitchFamily="34" charset="0"/>
                          <a:ea typeface="Calibri"/>
                          <a:cs typeface="Arial" pitchFamily="34" charset="0"/>
                        </a:rPr>
                        <a:t> management were key in their management (manifestation and containment)</a:t>
                      </a: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a:extLst>
              <a:ext uri="{FF2B5EF4-FFF2-40B4-BE49-F238E27FC236}">
                <a16:creationId xmlns:a16="http://schemas.microsoft.com/office/drawing/2014/main" id="{71BB0613-8CB7-4530-8EA8-9C6F0F28261C}"/>
              </a:ext>
            </a:extLst>
          </p:cNvPr>
          <p:cNvSpPr>
            <a:spLocks noChangeArrowheads="1"/>
          </p:cNvSpPr>
          <p:nvPr/>
        </p:nvSpPr>
        <p:spPr bwMode="auto">
          <a:xfrm>
            <a:off x="1331913" y="115888"/>
            <a:ext cx="7453312"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600" b="1">
                <a:solidFill>
                  <a:srgbClr val="1D2228"/>
                </a:solidFill>
                <a:cs typeface="Times New Roman" panose="02020603050405020304" pitchFamily="18" charset="0"/>
              </a:rPr>
              <a:t>Logistics and Mobility Sector: A Postmortem and Catalyst to World Economic Recovery Post Covid 19….. Comrade Kayode Opeifa</a:t>
            </a:r>
            <a:endParaRPr lang="en-US" altLang="en-US"/>
          </a:p>
        </p:txBody>
      </p:sp>
      <p:sp>
        <p:nvSpPr>
          <p:cNvPr id="13315" name="TextBox 6">
            <a:extLst>
              <a:ext uri="{FF2B5EF4-FFF2-40B4-BE49-F238E27FC236}">
                <a16:creationId xmlns:a16="http://schemas.microsoft.com/office/drawing/2014/main" id="{E4BAFE0D-C372-4649-AD14-9C05305974CB}"/>
              </a:ext>
            </a:extLst>
          </p:cNvPr>
          <p:cNvSpPr txBox="1">
            <a:spLocks noChangeArrowheads="1"/>
          </p:cNvSpPr>
          <p:nvPr/>
        </p:nvSpPr>
        <p:spPr bwMode="auto">
          <a:xfrm>
            <a:off x="1042988" y="981075"/>
            <a:ext cx="7993062" cy="590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b="1"/>
              <a:t>The Transport/Mobility/Logisticts and Supply chain sector:</a:t>
            </a:r>
          </a:p>
          <a:p>
            <a:pPr lvl="2" eaLnBrk="1" hangingPunct="1">
              <a:buFont typeface="Wingdings" panose="05000000000000000000" pitchFamily="2" charset="2"/>
              <a:buChar char="Ø"/>
            </a:pPr>
            <a:r>
              <a:rPr lang="en-US" altLang="en-US"/>
              <a:t>Tourism/pleasure</a:t>
            </a:r>
          </a:p>
          <a:p>
            <a:pPr lvl="2" eaLnBrk="1" hangingPunct="1">
              <a:buFont typeface="Wingdings" panose="05000000000000000000" pitchFamily="2" charset="2"/>
              <a:buChar char="Ø"/>
            </a:pPr>
            <a:r>
              <a:rPr lang="en-US" altLang="en-US"/>
              <a:t>Air Travel</a:t>
            </a:r>
          </a:p>
          <a:p>
            <a:pPr lvl="2" eaLnBrk="1" hangingPunct="1">
              <a:buFont typeface="Wingdings" panose="05000000000000000000" pitchFamily="2" charset="2"/>
              <a:buChar char="Ø"/>
            </a:pPr>
            <a:r>
              <a:rPr lang="en-US" altLang="en-US"/>
              <a:t>Maritime/Sea Cruises</a:t>
            </a:r>
          </a:p>
          <a:p>
            <a:pPr lvl="2" eaLnBrk="1" hangingPunct="1">
              <a:buFont typeface="Wingdings" panose="05000000000000000000" pitchFamily="2" charset="2"/>
              <a:buChar char="Ø"/>
            </a:pPr>
            <a:r>
              <a:rPr lang="en-US" altLang="en-US"/>
              <a:t>Land transport</a:t>
            </a:r>
          </a:p>
          <a:p>
            <a:pPr lvl="2" eaLnBrk="1" hangingPunct="1">
              <a:buFont typeface="Wingdings" panose="05000000000000000000" pitchFamily="2" charset="2"/>
              <a:buChar char="Ø"/>
            </a:pPr>
            <a:r>
              <a:rPr lang="en-US" altLang="en-US"/>
              <a:t>Rail Transport</a:t>
            </a:r>
          </a:p>
          <a:p>
            <a:pPr lvl="2" eaLnBrk="1" hangingPunct="1">
              <a:buFont typeface="Wingdings" panose="05000000000000000000" pitchFamily="2" charset="2"/>
              <a:buChar char="Ø"/>
            </a:pPr>
            <a:r>
              <a:rPr lang="en-US" altLang="en-US"/>
              <a:t>Logistics</a:t>
            </a:r>
          </a:p>
          <a:p>
            <a:pPr lvl="2" eaLnBrk="1" hangingPunct="1">
              <a:buFont typeface="Wingdings" panose="05000000000000000000" pitchFamily="2" charset="2"/>
              <a:buChar char="Ø"/>
            </a:pPr>
            <a:r>
              <a:rPr lang="en-US" altLang="en-US"/>
              <a:t>Supply Chain management (Manufacturing, SME and MSME)</a:t>
            </a:r>
          </a:p>
          <a:p>
            <a:pPr lvl="2" eaLnBrk="1" hangingPunct="1">
              <a:buFont typeface="Wingdings" panose="05000000000000000000" pitchFamily="2" charset="2"/>
              <a:buChar char="Ø"/>
            </a:pPr>
            <a:r>
              <a:rPr lang="en-US" altLang="en-US"/>
              <a:t>Hospitality (Restaurants, Leiisures)</a:t>
            </a:r>
          </a:p>
          <a:p>
            <a:pPr lvl="2" eaLnBrk="1" hangingPunct="1">
              <a:buFont typeface="Wingdings" panose="05000000000000000000" pitchFamily="2" charset="2"/>
              <a:buChar char="Ø"/>
            </a:pPr>
            <a:r>
              <a:rPr lang="en-US" altLang="en-US"/>
              <a:t>Entertainment</a:t>
            </a:r>
          </a:p>
          <a:p>
            <a:pPr eaLnBrk="1" hangingPunct="1"/>
            <a:r>
              <a:rPr lang="en-US" altLang="en-US"/>
              <a:t> </a:t>
            </a:r>
          </a:p>
          <a:p>
            <a:pPr eaLnBrk="1" hangingPunct="1"/>
            <a:r>
              <a:rPr lang="en-US" altLang="en-US" b="1"/>
              <a:t>Key to World Trade and Economic Sustainability</a:t>
            </a:r>
          </a:p>
          <a:p>
            <a:pPr lvl="2" eaLnBrk="1" hangingPunct="1">
              <a:buFont typeface="Wingdings" panose="05000000000000000000" pitchFamily="2" charset="2"/>
              <a:buChar char="Ø"/>
            </a:pPr>
            <a:r>
              <a:rPr lang="en-US" altLang="en-US"/>
              <a:t>ICT and Communication</a:t>
            </a:r>
          </a:p>
          <a:p>
            <a:pPr lvl="2" eaLnBrk="1" hangingPunct="1">
              <a:buFont typeface="Wingdings" panose="05000000000000000000" pitchFamily="2" charset="2"/>
              <a:buChar char="Ø"/>
            </a:pPr>
            <a:r>
              <a:rPr lang="en-US" altLang="en-US"/>
              <a:t>Mobility, Safe and Efficient Mobility</a:t>
            </a:r>
          </a:p>
          <a:p>
            <a:pPr lvl="2" eaLnBrk="1" hangingPunct="1">
              <a:buFont typeface="Wingdings" panose="05000000000000000000" pitchFamily="2" charset="2"/>
              <a:buChar char="Ø"/>
            </a:pPr>
            <a:r>
              <a:rPr lang="en-US" altLang="en-US"/>
              <a:t>Uninterrupted, Sustainable Logistics and Supply chain management</a:t>
            </a:r>
          </a:p>
          <a:p>
            <a:pPr lvl="2" eaLnBrk="1" hangingPunct="1">
              <a:buFont typeface="Wingdings" panose="05000000000000000000" pitchFamily="2" charset="2"/>
              <a:buChar char="Ø"/>
            </a:pPr>
            <a:r>
              <a:rPr lang="en-US" altLang="en-US"/>
              <a:t>Sustainable Cost of goods, </a:t>
            </a:r>
            <a:r>
              <a:rPr lang="en-US" altLang="en-US" b="1"/>
              <a:t>Production cost</a:t>
            </a:r>
          </a:p>
          <a:p>
            <a:pPr lvl="2" eaLnBrk="1" hangingPunct="1">
              <a:buFont typeface="Wingdings" panose="05000000000000000000" pitchFamily="2" charset="2"/>
              <a:buChar char="Ø"/>
            </a:pPr>
            <a:r>
              <a:rPr lang="en-US" altLang="en-US"/>
              <a:t>Relative ease of doing business</a:t>
            </a:r>
          </a:p>
          <a:p>
            <a:pPr lvl="2" eaLnBrk="1" hangingPunct="1">
              <a:buFont typeface="Wingdings" panose="05000000000000000000" pitchFamily="2" charset="2"/>
              <a:buChar char="Ø"/>
            </a:pPr>
            <a:r>
              <a:rPr lang="en-US" altLang="en-US"/>
              <a:t>Technology</a:t>
            </a:r>
          </a:p>
          <a:p>
            <a:pPr lvl="2" eaLnBrk="1" hangingPunct="1">
              <a:buFont typeface="Wingdings" panose="05000000000000000000" pitchFamily="2" charset="2"/>
              <a:buChar char="Ø"/>
            </a:pPr>
            <a:r>
              <a:rPr lang="en-US" altLang="en-US"/>
              <a:t>Sustainable development</a:t>
            </a:r>
          </a:p>
          <a:p>
            <a:pPr eaLnBrk="1" hangingPunct="1"/>
            <a:r>
              <a:rPr lang="en-US" altLang="en-US"/>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a:extLst>
              <a:ext uri="{FF2B5EF4-FFF2-40B4-BE49-F238E27FC236}">
                <a16:creationId xmlns:a16="http://schemas.microsoft.com/office/drawing/2014/main" id="{BD39CA49-9E0C-4E81-8CE2-95214E37EF16}"/>
              </a:ext>
            </a:extLst>
          </p:cNvPr>
          <p:cNvSpPr>
            <a:spLocks noChangeArrowheads="1"/>
          </p:cNvSpPr>
          <p:nvPr/>
        </p:nvSpPr>
        <p:spPr bwMode="auto">
          <a:xfrm>
            <a:off x="1331913" y="115888"/>
            <a:ext cx="7453312"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600" b="1">
                <a:solidFill>
                  <a:srgbClr val="1D2228"/>
                </a:solidFill>
                <a:cs typeface="Times New Roman" panose="02020603050405020304" pitchFamily="18" charset="0"/>
              </a:rPr>
              <a:t>Logistics and Mobility Sector: A Postmortem and Catalyst to World Economic Recovery Post Covid 19….. Comrade Kayode Opeifa</a:t>
            </a:r>
            <a:endParaRPr lang="en-US" altLang="en-US"/>
          </a:p>
        </p:txBody>
      </p:sp>
      <p:sp>
        <p:nvSpPr>
          <p:cNvPr id="14339" name="TextBox 6">
            <a:extLst>
              <a:ext uri="{FF2B5EF4-FFF2-40B4-BE49-F238E27FC236}">
                <a16:creationId xmlns:a16="http://schemas.microsoft.com/office/drawing/2014/main" id="{BD618CE4-68C1-474B-885D-2AEE1256A315}"/>
              </a:ext>
            </a:extLst>
          </p:cNvPr>
          <p:cNvSpPr txBox="1">
            <a:spLocks noChangeArrowheads="1"/>
          </p:cNvSpPr>
          <p:nvPr/>
        </p:nvSpPr>
        <p:spPr bwMode="auto">
          <a:xfrm>
            <a:off x="1042988" y="981075"/>
            <a:ext cx="7993062" cy="572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sz="2400" b="1"/>
          </a:p>
          <a:p>
            <a:pPr eaLnBrk="1" hangingPunct="1"/>
            <a:r>
              <a:rPr lang="en-US" altLang="en-US" sz="2400" b="1"/>
              <a:t>Some economic sectors greatly affected, Worldwide.</a:t>
            </a:r>
          </a:p>
          <a:p>
            <a:pPr eaLnBrk="1" hangingPunct="1"/>
            <a:endParaRPr lang="en-US" altLang="en-US" sz="2400"/>
          </a:p>
          <a:p>
            <a:pPr eaLnBrk="1" hangingPunct="1"/>
            <a:endParaRPr lang="en-US" altLang="en-US" sz="2400"/>
          </a:p>
          <a:p>
            <a:pPr lvl="2" eaLnBrk="1" hangingPunct="1">
              <a:buFont typeface="Wingdings" panose="05000000000000000000" pitchFamily="2" charset="2"/>
              <a:buChar char="Ø"/>
            </a:pPr>
            <a:r>
              <a:rPr lang="en-US" altLang="en-US" sz="2400"/>
              <a:t>Air travel: 	International and cross borders</a:t>
            </a:r>
          </a:p>
          <a:p>
            <a:pPr lvl="2" eaLnBrk="1" hangingPunct="1">
              <a:buFont typeface="Wingdings" panose="05000000000000000000" pitchFamily="2" charset="2"/>
              <a:buChar char="Ø"/>
            </a:pPr>
            <a:endParaRPr lang="en-US" altLang="en-US" sz="2400"/>
          </a:p>
          <a:p>
            <a:pPr lvl="2" eaLnBrk="1" hangingPunct="1">
              <a:buFont typeface="Wingdings" panose="05000000000000000000" pitchFamily="2" charset="2"/>
              <a:buChar char="Ø"/>
            </a:pPr>
            <a:r>
              <a:rPr lang="en-US" altLang="en-US" sz="2400"/>
              <a:t>Education:	Schools closed</a:t>
            </a:r>
          </a:p>
          <a:p>
            <a:pPr lvl="2" eaLnBrk="1" hangingPunct="1">
              <a:buFont typeface="Wingdings" panose="05000000000000000000" pitchFamily="2" charset="2"/>
              <a:buChar char="Ø"/>
            </a:pPr>
            <a:endParaRPr lang="en-US" altLang="en-US" sz="2400"/>
          </a:p>
          <a:p>
            <a:pPr lvl="2" eaLnBrk="1" hangingPunct="1">
              <a:buFont typeface="Wingdings" panose="05000000000000000000" pitchFamily="2" charset="2"/>
              <a:buChar char="Ø"/>
            </a:pPr>
            <a:r>
              <a:rPr lang="en-US" altLang="en-US" sz="2400"/>
              <a:t>Hospitality:	Near total locldown</a:t>
            </a:r>
          </a:p>
          <a:p>
            <a:pPr lvl="2" eaLnBrk="1" hangingPunct="1">
              <a:buFont typeface="Wingdings" panose="05000000000000000000" pitchFamily="2" charset="2"/>
              <a:buChar char="Ø"/>
            </a:pPr>
            <a:endParaRPr lang="en-US" altLang="en-US" sz="2400"/>
          </a:p>
          <a:p>
            <a:pPr lvl="2" eaLnBrk="1" hangingPunct="1">
              <a:buFont typeface="Wingdings" panose="05000000000000000000" pitchFamily="2" charset="2"/>
              <a:buChar char="Ø"/>
            </a:pPr>
            <a:r>
              <a:rPr lang="en-US" altLang="en-US" sz="2400"/>
              <a:t>Tourism:	Almost grounded</a:t>
            </a:r>
          </a:p>
          <a:p>
            <a:pPr lvl="2" eaLnBrk="1" hangingPunct="1">
              <a:buFont typeface="Wingdings" panose="05000000000000000000" pitchFamily="2" charset="2"/>
              <a:buChar char="Ø"/>
            </a:pPr>
            <a:endParaRPr lang="en-US" altLang="en-US" sz="2400"/>
          </a:p>
          <a:p>
            <a:pPr lvl="2" eaLnBrk="1" hangingPunct="1">
              <a:buFont typeface="Wingdings" panose="05000000000000000000" pitchFamily="2" charset="2"/>
              <a:buChar char="Ø"/>
            </a:pPr>
            <a:r>
              <a:rPr lang="en-US" altLang="en-US" sz="2400"/>
              <a:t>Cruises:	Total lockdown</a:t>
            </a:r>
          </a:p>
          <a:p>
            <a:pPr lvl="2" eaLnBrk="1" hangingPunct="1"/>
            <a:endParaRPr lang="en-US" altLang="en-US"/>
          </a:p>
          <a:p>
            <a:pPr eaLnBrk="1" hangingPunct="1"/>
            <a:endParaRPr lang="en-US" altLang="en-US"/>
          </a:p>
          <a:p>
            <a:pPr eaLnBrk="1" hangingPunct="1"/>
            <a:r>
              <a:rPr lang="en-US" altLang="en-US"/>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a:extLst>
              <a:ext uri="{FF2B5EF4-FFF2-40B4-BE49-F238E27FC236}">
                <a16:creationId xmlns:a16="http://schemas.microsoft.com/office/drawing/2014/main" id="{EA5A225A-3882-43D3-97D4-028EEE43AA21}"/>
              </a:ext>
            </a:extLst>
          </p:cNvPr>
          <p:cNvSpPr>
            <a:spLocks noChangeArrowheads="1"/>
          </p:cNvSpPr>
          <p:nvPr/>
        </p:nvSpPr>
        <p:spPr bwMode="auto">
          <a:xfrm>
            <a:off x="1331913" y="115888"/>
            <a:ext cx="7453312"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600" b="1">
                <a:solidFill>
                  <a:srgbClr val="1D2228"/>
                </a:solidFill>
                <a:cs typeface="Times New Roman" panose="02020603050405020304" pitchFamily="18" charset="0"/>
              </a:rPr>
              <a:t>Logistics and Mobility Sector: A Postmortem and Catalyst to World Economic Recovery Post Covid 19….. Comrade Kayode Opeifa</a:t>
            </a:r>
            <a:endParaRPr lang="en-US" altLang="en-US"/>
          </a:p>
        </p:txBody>
      </p:sp>
      <p:sp>
        <p:nvSpPr>
          <p:cNvPr id="7" name="TextBox 6">
            <a:extLst>
              <a:ext uri="{FF2B5EF4-FFF2-40B4-BE49-F238E27FC236}">
                <a16:creationId xmlns:a16="http://schemas.microsoft.com/office/drawing/2014/main" id="{CA592630-6DA2-485B-98A6-0356B106D39B}"/>
              </a:ext>
            </a:extLst>
          </p:cNvPr>
          <p:cNvSpPr txBox="1"/>
          <p:nvPr/>
        </p:nvSpPr>
        <p:spPr>
          <a:xfrm>
            <a:off x="1258888" y="981075"/>
            <a:ext cx="7561262" cy="5786438"/>
          </a:xfrm>
          <a:prstGeom prst="rect">
            <a:avLst/>
          </a:prstGeom>
          <a:noFill/>
        </p:spPr>
        <p:txBody>
          <a:bodyPr>
            <a:spAutoFit/>
          </a:bodyPr>
          <a:lstStyle/>
          <a:p>
            <a:pPr>
              <a:defRPr/>
            </a:pPr>
            <a:endParaRPr lang="en-US" b="1" dirty="0"/>
          </a:p>
          <a:p>
            <a:pPr>
              <a:defRPr/>
            </a:pPr>
            <a:r>
              <a:rPr lang="en-US" b="1" dirty="0" err="1"/>
              <a:t>Covid</a:t>
            </a:r>
            <a:r>
              <a:rPr lang="en-US" b="1" dirty="0"/>
              <a:t> 19 Pandemic and Some Mobility related Specifics by WTO </a:t>
            </a:r>
          </a:p>
          <a:p>
            <a:pPr>
              <a:defRPr/>
            </a:pPr>
            <a:r>
              <a:rPr lang="en-US" dirty="0"/>
              <a:t>(Business and Transport 2020):</a:t>
            </a:r>
          </a:p>
          <a:p>
            <a:pPr>
              <a:defRPr/>
            </a:pPr>
            <a:r>
              <a:rPr lang="en-US" sz="1600" dirty="0"/>
              <a:t> </a:t>
            </a:r>
          </a:p>
          <a:p>
            <a:pPr>
              <a:defRPr/>
            </a:pPr>
            <a:r>
              <a:rPr lang="en-US" sz="1600" b="1" dirty="0"/>
              <a:t>Key points</a:t>
            </a:r>
          </a:p>
          <a:p>
            <a:pPr>
              <a:defRPr/>
            </a:pPr>
            <a:endParaRPr lang="en-US" sz="1600" b="1" dirty="0"/>
          </a:p>
          <a:p>
            <a:pPr marL="342900" indent="-342900">
              <a:buFont typeface="+mj-lt"/>
              <a:buAutoNum type="arabicPeriod"/>
              <a:defRPr/>
            </a:pPr>
            <a:r>
              <a:rPr lang="en-US" dirty="0"/>
              <a:t>To contain the spread of COVID-19, many WTO members imposed temporary border closures and travel restrictions. </a:t>
            </a:r>
          </a:p>
          <a:p>
            <a:pPr marL="342900" indent="-342900">
              <a:defRPr/>
            </a:pPr>
            <a:endParaRPr lang="en-US" dirty="0"/>
          </a:p>
          <a:p>
            <a:pPr marL="800100" lvl="1" indent="-342900">
              <a:buFont typeface="+mj-lt"/>
              <a:buAutoNum type="alphaLcPeriod"/>
              <a:defRPr/>
            </a:pPr>
            <a:r>
              <a:rPr lang="en-US" dirty="0"/>
              <a:t>The severe restrictions on cross-border movement are not motivated by trade considerations but by public health reasons. </a:t>
            </a:r>
          </a:p>
          <a:p>
            <a:pPr marL="800100" lvl="1" indent="-342900">
              <a:buFont typeface="+mj-lt"/>
              <a:buAutoNum type="alphaLcPeriod"/>
              <a:defRPr/>
            </a:pPr>
            <a:endParaRPr lang="en-US" dirty="0"/>
          </a:p>
          <a:p>
            <a:pPr marL="800100" lvl="1" indent="-342900">
              <a:buFont typeface="+mj-lt"/>
              <a:buAutoNum type="alphaLcPeriod"/>
              <a:defRPr/>
            </a:pPr>
            <a:r>
              <a:rPr lang="en-US" dirty="0"/>
              <a:t>Nevertheless, they have had a significant impact on trade. </a:t>
            </a:r>
          </a:p>
          <a:p>
            <a:pPr marL="800100" lvl="1" indent="-342900">
              <a:buFont typeface="+mj-lt"/>
              <a:buAutoNum type="alphaLcPeriod"/>
              <a:defRPr/>
            </a:pPr>
            <a:endParaRPr lang="en-US" dirty="0"/>
          </a:p>
          <a:p>
            <a:pPr marL="800100" lvl="1" indent="-342900">
              <a:buFont typeface="+mj-lt"/>
              <a:buAutoNum type="alphaLcPeriod"/>
              <a:defRPr/>
            </a:pPr>
            <a:r>
              <a:rPr lang="en-US" dirty="0"/>
              <a:t>Initial sweeping travel barriers have been replaced by more fine-tuned policies, aimed at improved mobility.</a:t>
            </a:r>
          </a:p>
          <a:p>
            <a:pPr marL="800100" lvl="1" indent="-342900">
              <a:defRPr/>
            </a:pPr>
            <a:endParaRPr lang="en-US" dirty="0"/>
          </a:p>
          <a:p>
            <a:pPr marL="800100" lvl="1" indent="-342900">
              <a:defRPr/>
            </a:pPr>
            <a:endParaRPr lang="en-US" dirty="0"/>
          </a:p>
          <a:p>
            <a:pPr marL="342900" indent="-342900">
              <a:defRPr/>
            </a:pPr>
            <a:r>
              <a:rPr lang="en-US" dirty="0"/>
              <a:t>2.	International trade and investment have always relied on the cross-border mobility of individuals.</a:t>
            </a:r>
          </a:p>
          <a:p>
            <a:pPr marL="342900" indent="-342900">
              <a:defRPr/>
            </a:pPr>
            <a:endParaRPr lang="en-US"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a:extLst>
              <a:ext uri="{FF2B5EF4-FFF2-40B4-BE49-F238E27FC236}">
                <a16:creationId xmlns:a16="http://schemas.microsoft.com/office/drawing/2014/main" id="{89970253-F504-44E2-80B0-24B3DA6818BB}"/>
              </a:ext>
            </a:extLst>
          </p:cNvPr>
          <p:cNvSpPr>
            <a:spLocks noChangeArrowheads="1"/>
          </p:cNvSpPr>
          <p:nvPr/>
        </p:nvSpPr>
        <p:spPr bwMode="auto">
          <a:xfrm>
            <a:off x="1331913" y="115888"/>
            <a:ext cx="7453312"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600" b="1">
                <a:solidFill>
                  <a:srgbClr val="1D2228"/>
                </a:solidFill>
                <a:cs typeface="Times New Roman" panose="02020603050405020304" pitchFamily="18" charset="0"/>
              </a:rPr>
              <a:t>Logistics and Mobility Sector: A Postmortem and Catalyst to World Economic Recovery Post Covid 19….. Comrade Kayode Opeifa</a:t>
            </a:r>
            <a:endParaRPr lang="en-US" altLang="en-US"/>
          </a:p>
        </p:txBody>
      </p:sp>
      <p:sp>
        <p:nvSpPr>
          <p:cNvPr id="7" name="TextBox 6">
            <a:extLst>
              <a:ext uri="{FF2B5EF4-FFF2-40B4-BE49-F238E27FC236}">
                <a16:creationId xmlns:a16="http://schemas.microsoft.com/office/drawing/2014/main" id="{F274B0AC-0CB4-4853-AE21-36E7A2608C7F}"/>
              </a:ext>
            </a:extLst>
          </p:cNvPr>
          <p:cNvSpPr txBox="1"/>
          <p:nvPr/>
        </p:nvSpPr>
        <p:spPr>
          <a:xfrm>
            <a:off x="1042988" y="981075"/>
            <a:ext cx="7993062" cy="5416550"/>
          </a:xfrm>
          <a:prstGeom prst="rect">
            <a:avLst/>
          </a:prstGeom>
          <a:noFill/>
        </p:spPr>
        <p:txBody>
          <a:bodyPr>
            <a:spAutoFit/>
          </a:bodyPr>
          <a:lstStyle/>
          <a:p>
            <a:pPr>
              <a:defRPr/>
            </a:pPr>
            <a:endParaRPr lang="en-US" sz="2000" b="1" dirty="0"/>
          </a:p>
          <a:p>
            <a:pPr>
              <a:defRPr/>
            </a:pPr>
            <a:endParaRPr lang="en-US" sz="2000" b="1" dirty="0"/>
          </a:p>
          <a:p>
            <a:pPr>
              <a:defRPr/>
            </a:pPr>
            <a:r>
              <a:rPr lang="en-US" sz="2000" b="1" dirty="0" err="1"/>
              <a:t>Covid</a:t>
            </a:r>
            <a:r>
              <a:rPr lang="en-US" sz="2000" b="1" dirty="0"/>
              <a:t> 19 Pandemic and Some Mobility related Specifics by WTO </a:t>
            </a:r>
            <a:r>
              <a:rPr lang="en-US" sz="2000" dirty="0"/>
              <a:t>(Business and Transport 2020):</a:t>
            </a:r>
          </a:p>
          <a:p>
            <a:pPr>
              <a:defRPr/>
            </a:pPr>
            <a:r>
              <a:rPr lang="en-US" dirty="0"/>
              <a:t> </a:t>
            </a:r>
          </a:p>
          <a:p>
            <a:pPr>
              <a:defRPr/>
            </a:pPr>
            <a:r>
              <a:rPr lang="en-US" b="1" dirty="0"/>
              <a:t>Key points</a:t>
            </a:r>
          </a:p>
          <a:p>
            <a:pPr marL="342900" indent="-342900">
              <a:defRPr/>
            </a:pPr>
            <a:endParaRPr lang="en-US" dirty="0"/>
          </a:p>
          <a:p>
            <a:pPr marL="342900" indent="-342900">
              <a:defRPr/>
            </a:pPr>
            <a:r>
              <a:rPr lang="en-US" dirty="0"/>
              <a:t>	3.	A significant amount of services trade requires physical proximity    	between producers and consumers. </a:t>
            </a:r>
          </a:p>
          <a:p>
            <a:pPr marL="800100" lvl="1" indent="-342900">
              <a:defRPr/>
            </a:pPr>
            <a:endParaRPr lang="en-US" dirty="0"/>
          </a:p>
          <a:p>
            <a:pPr marL="800100" lvl="1" indent="-342900">
              <a:defRPr/>
            </a:pPr>
            <a:endParaRPr lang="en-US" dirty="0"/>
          </a:p>
          <a:p>
            <a:pPr marL="342900" indent="-342900">
              <a:defRPr/>
            </a:pPr>
            <a:r>
              <a:rPr lang="en-US" dirty="0"/>
              <a:t>	4.	Border measures and travel restrictions have had a particularly 	heavy impact on sectors such as tourism and education services. </a:t>
            </a:r>
          </a:p>
          <a:p>
            <a:pPr marL="1257300" lvl="2" indent="-342900">
              <a:defRPr/>
            </a:pPr>
            <a:endParaRPr lang="en-US" dirty="0"/>
          </a:p>
          <a:p>
            <a:pPr marL="1257300" lvl="2" indent="-342900">
              <a:defRPr/>
            </a:pPr>
            <a:endParaRPr lang="en-US" dirty="0"/>
          </a:p>
          <a:p>
            <a:pPr marL="342900" indent="-342900">
              <a:defRPr/>
            </a:pPr>
            <a:r>
              <a:rPr lang="en-US" dirty="0"/>
              <a:t>	5.	Mobility barriers significantly affect trade in goods, through their 	impact on transport services and transaction costs.</a:t>
            </a:r>
          </a:p>
          <a:p>
            <a:pPr marL="342900" indent="-342900">
              <a:buFont typeface="+mj-lt"/>
              <a:buAutoNum type="arabicPeriod"/>
              <a:defRPr/>
            </a:pPr>
            <a:endParaRPr lang="en-US" sz="1600" dirty="0"/>
          </a:p>
          <a:p>
            <a:pPr marL="800100" lvl="1" indent="-342900">
              <a:buFont typeface="+mj-lt"/>
              <a:buAutoNum type="alphaLcPeriod"/>
              <a:defRPr/>
            </a:pPr>
            <a:endParaRPr lang="en-US" sz="16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24582</TotalTime>
  <Words>1446</Words>
  <Application>Microsoft Office PowerPoint</Application>
  <PresentationFormat>On-screen Show (4:3)</PresentationFormat>
  <Paragraphs>421</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Solstice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opeifaeko</dc:creator>
  <cp:lastModifiedBy>olumuyiwa Odusanya</cp:lastModifiedBy>
  <cp:revision>348</cp:revision>
  <dcterms:created xsi:type="dcterms:W3CDTF">2020-01-13T20:20:06Z</dcterms:created>
  <dcterms:modified xsi:type="dcterms:W3CDTF">2020-12-07T10:15:34Z</dcterms:modified>
</cp:coreProperties>
</file>